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2"/>
  </p:sldMasterIdLst>
  <p:notesMasterIdLst>
    <p:notesMasterId r:id="rId39"/>
  </p:notesMasterIdLst>
  <p:handoutMasterIdLst>
    <p:handoutMasterId r:id="rId40"/>
  </p:handoutMasterIdLst>
  <p:sldIdLst>
    <p:sldId id="257" r:id="rId3"/>
    <p:sldId id="258" r:id="rId4"/>
    <p:sldId id="267" r:id="rId5"/>
    <p:sldId id="262" r:id="rId6"/>
    <p:sldId id="268" r:id="rId7"/>
    <p:sldId id="269" r:id="rId8"/>
    <p:sldId id="270" r:id="rId9"/>
    <p:sldId id="271" r:id="rId10"/>
    <p:sldId id="272" r:id="rId11"/>
    <p:sldId id="273" r:id="rId12"/>
    <p:sldId id="274" r:id="rId13"/>
    <p:sldId id="275" r:id="rId14"/>
    <p:sldId id="276" r:id="rId15"/>
    <p:sldId id="278" r:id="rId16"/>
    <p:sldId id="277"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8" r:id="rId32"/>
    <p:sldId id="297" r:id="rId33"/>
    <p:sldId id="293" r:id="rId34"/>
    <p:sldId id="294" r:id="rId35"/>
    <p:sldId id="295" r:id="rId36"/>
    <p:sldId id="296" r:id="rId37"/>
    <p:sldId id="299"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
          <p15:clr>
            <a:srgbClr val="A4A3A4"/>
          </p15:clr>
        </p15:guide>
        <p15:guide id="2" pos="1752">
          <p15:clr>
            <a:srgbClr val="A4A3A4"/>
          </p15:clr>
        </p15:guide>
        <p15:guide id="3" pos="2880">
          <p15:clr>
            <a:srgbClr val="A4A3A4"/>
          </p15:clr>
        </p15:guide>
        <p15:guide id="4" pos="980">
          <p15:clr>
            <a:srgbClr val="A4A3A4"/>
          </p15:clr>
        </p15:guide>
        <p15:guide id="5" pos="2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70CFF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8935" autoAdjust="0"/>
    <p:restoredTop sz="94660"/>
  </p:normalViewPr>
  <p:slideViewPr>
    <p:cSldViewPr snapToGrid="0" snapToObjects="1" showGuides="1">
      <p:cViewPr varScale="1">
        <p:scale>
          <a:sx n="75" d="100"/>
          <a:sy n="75" d="100"/>
        </p:scale>
        <p:origin x="540" y="36"/>
      </p:cViewPr>
      <p:guideLst>
        <p:guide orient="horz" pos="288"/>
        <p:guide pos="1752"/>
        <p:guide pos="2880"/>
        <p:guide pos="980"/>
        <p:guide pos="284"/>
      </p:guideLst>
    </p:cSldViewPr>
  </p:slideViewPr>
  <p:notesTextViewPr>
    <p:cViewPr>
      <p:scale>
        <a:sx n="100" d="100"/>
        <a:sy n="100" d="100"/>
      </p:scale>
      <p:origin x="0" y="0"/>
    </p:cViewPr>
  </p:notesTextViewPr>
  <p:sorterViewPr>
    <p:cViewPr>
      <p:scale>
        <a:sx n="400" d="100"/>
        <a:sy n="400" d="100"/>
      </p:scale>
      <p:origin x="0" y="1062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9226B1C-E94B-DB4E-9545-E25296C5CE51}" type="datetimeFigureOut">
              <a:rPr lang="en-US" smtClean="0"/>
              <a:pPr/>
              <a:t>12/28/2020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E3C8E7-7641-5F47-B026-E921A88F67F9}" type="slidenum">
              <a:rPr lang="en-US" smtClean="0"/>
              <a:pPr/>
              <a:t>‹#›</a:t>
            </a:fld>
            <a:endParaRPr lang="en-US" dirty="0"/>
          </a:p>
        </p:txBody>
      </p:sp>
    </p:spTree>
    <p:extLst>
      <p:ext uri="{BB962C8B-B14F-4D97-AF65-F5344CB8AC3E}">
        <p14:creationId xmlns:p14="http://schemas.microsoft.com/office/powerpoint/2010/main" val="71222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07D5C6-67CD-2645-A849-A7A0BF53DB98}" type="datetimeFigureOut">
              <a:rPr lang="en-US" smtClean="0"/>
              <a:pPr/>
              <a:t>12/28/2020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5434B2-6795-D447-BF65-ABADABD75A4D}" type="slidenum">
              <a:rPr lang="en-US" smtClean="0"/>
              <a:pPr/>
              <a:t>‹#›</a:t>
            </a:fld>
            <a:endParaRPr lang="en-US" dirty="0"/>
          </a:p>
        </p:txBody>
      </p:sp>
    </p:spTree>
    <p:extLst>
      <p:ext uri="{BB962C8B-B14F-4D97-AF65-F5344CB8AC3E}">
        <p14:creationId xmlns:p14="http://schemas.microsoft.com/office/powerpoint/2010/main" val="23526462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050517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714737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28582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609239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818150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887452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2051084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2736794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7531355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2729406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219755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8110911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569159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8700688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24529398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21107127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882466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8996526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3748624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4221848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2201413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0965675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1639455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0107151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6791412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42738902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6590844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5248427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200924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054483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878442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2916226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451138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26541725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tif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7.tif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18104" y="3643708"/>
            <a:ext cx="5916452" cy="872811"/>
          </a:xfrm>
        </p:spPr>
        <p:txBody>
          <a:bodyPr lIns="0" tIns="0" rIns="0" bIns="0" anchor="t">
            <a:noAutofit/>
          </a:bodyPr>
          <a:lstStyle>
            <a:lvl1pPr algn="l">
              <a:defRPr sz="3600" b="1">
                <a:solidFill>
                  <a:schemeClr val="tx2"/>
                </a:solidFill>
              </a:defRPr>
            </a:lvl1pPr>
          </a:lstStyle>
          <a:p>
            <a:r>
              <a:rPr lang="en-US" dirty="0"/>
              <a:t>Click to edit Master title </a:t>
            </a:r>
          </a:p>
        </p:txBody>
      </p:sp>
      <p:sp>
        <p:nvSpPr>
          <p:cNvPr id="3" name="Subtitle 2"/>
          <p:cNvSpPr>
            <a:spLocks noGrp="1"/>
          </p:cNvSpPr>
          <p:nvPr>
            <p:ph type="subTitle" idx="1"/>
          </p:nvPr>
        </p:nvSpPr>
        <p:spPr>
          <a:xfrm>
            <a:off x="3118104" y="4649548"/>
            <a:ext cx="5916452" cy="809916"/>
          </a:xfrm>
        </p:spPr>
        <p:txBody>
          <a:bodyPr lIns="0" tIns="0" rIns="0" bIns="0">
            <a:noAutofit/>
          </a:bodyPr>
          <a:lstStyle>
            <a:lvl1pPr marL="0" indent="0" algn="l">
              <a:lnSpc>
                <a:spcPts val="3400"/>
              </a:lnSpc>
              <a:spcBef>
                <a:spcPts val="0"/>
              </a:spcBef>
              <a:buNone/>
              <a:defRPr sz="24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1" name="Text Placeholder 10"/>
          <p:cNvSpPr>
            <a:spLocks noGrp="1"/>
          </p:cNvSpPr>
          <p:nvPr>
            <p:ph type="body" sz="quarter" idx="11"/>
          </p:nvPr>
        </p:nvSpPr>
        <p:spPr>
          <a:xfrm>
            <a:off x="3118104" y="6023049"/>
            <a:ext cx="2491486" cy="566737"/>
          </a:xfrm>
        </p:spPr>
        <p:txBody>
          <a:bodyPr lIns="0" bIns="0">
            <a:noAutofit/>
          </a:bodyPr>
          <a:lstStyle>
            <a:lvl1pPr marL="0" indent="0">
              <a:buNone/>
              <a:defRPr sz="1800" b="1"/>
            </a:lvl1pPr>
            <a:lvl2pPr>
              <a:defRPr sz="1800"/>
            </a:lvl2pPr>
            <a:lvl3pPr>
              <a:defRPr sz="1800"/>
            </a:lvl3pPr>
            <a:lvl4pPr>
              <a:defRPr sz="1800"/>
            </a:lvl4pPr>
            <a:lvl5pPr>
              <a:defRPr sz="1800"/>
            </a:lvl5pPr>
          </a:lstStyle>
          <a:p>
            <a:pPr lvl="0"/>
            <a:r>
              <a:rPr lang="en-US" dirty="0"/>
              <a:t>Click to edit Master </a:t>
            </a:r>
          </a:p>
        </p:txBody>
      </p:sp>
      <p:pic>
        <p:nvPicPr>
          <p:cNvPr id="12" name="Picture 11" descr="Cuddy Feder Logo_cmyk.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3332" y="197270"/>
            <a:ext cx="2816352" cy="2816352"/>
          </a:xfrm>
          <a:prstGeom prst="rect">
            <a:avLst/>
          </a:prstGeom>
        </p:spPr>
      </p:pic>
      <p:cxnSp>
        <p:nvCxnSpPr>
          <p:cNvPr id="14" name="Straight Connector 13"/>
          <p:cNvCxnSpPr/>
          <p:nvPr userDrawn="1"/>
        </p:nvCxnSpPr>
        <p:spPr>
          <a:xfrm>
            <a:off x="859368" y="3369733"/>
            <a:ext cx="1866899" cy="0"/>
          </a:xfrm>
          <a:prstGeom prst="line">
            <a:avLst/>
          </a:prstGeom>
          <a:ln w="508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2" hasCustomPrompt="1"/>
          </p:nvPr>
        </p:nvSpPr>
        <p:spPr>
          <a:xfrm>
            <a:off x="848791" y="3611031"/>
            <a:ext cx="1932509" cy="1295400"/>
          </a:xfrm>
        </p:spPr>
        <p:txBody>
          <a:bodyPr lIns="0" tIns="0" bIns="0">
            <a:noAutofit/>
          </a:bodyPr>
          <a:lstStyle>
            <a:lvl1pPr marL="0" indent="0">
              <a:lnSpc>
                <a:spcPts val="1400"/>
              </a:lnSpc>
              <a:spcBef>
                <a:spcPts val="0"/>
              </a:spcBef>
              <a:buNone/>
              <a:defRPr sz="1200">
                <a:solidFill>
                  <a:schemeClr val="tx2"/>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a:t>
            </a:r>
          </a:p>
          <a:p>
            <a:pPr lvl="0"/>
            <a:endParaRPr lang="en-US" dirty="0"/>
          </a:p>
          <a:p>
            <a:pPr lvl="0"/>
            <a:r>
              <a:rPr lang="en-US" dirty="0"/>
              <a:t>MASTER TEXT </a:t>
            </a:r>
          </a:p>
          <a:p>
            <a:pPr lvl="0"/>
            <a:endParaRPr lang="en-US" dirty="0"/>
          </a:p>
          <a:p>
            <a:pPr lvl="0"/>
            <a:r>
              <a:rPr lang="en-US" dirty="0"/>
              <a:t>STYLES</a:t>
            </a:r>
          </a:p>
        </p:txBody>
      </p:sp>
      <p:sp>
        <p:nvSpPr>
          <p:cNvPr id="18" name="Text Placeholder 17"/>
          <p:cNvSpPr>
            <a:spLocks noGrp="1"/>
          </p:cNvSpPr>
          <p:nvPr>
            <p:ph type="body" sz="quarter" idx="13"/>
          </p:nvPr>
        </p:nvSpPr>
        <p:spPr>
          <a:xfrm>
            <a:off x="848791" y="5770036"/>
            <a:ext cx="2006411" cy="694261"/>
          </a:xfrm>
        </p:spPr>
        <p:txBody>
          <a:bodyPr lIns="0" tIns="0" rIns="0" bIns="0">
            <a:noAutofit/>
          </a:bodyPr>
          <a:lstStyle>
            <a:lvl1pPr marL="0" indent="0">
              <a:lnSpc>
                <a:spcPts val="1500"/>
              </a:lnSpc>
              <a:spcBef>
                <a:spcPts val="0"/>
              </a:spcBef>
              <a:buNone/>
              <a:defRPr sz="1200">
                <a:solidFill>
                  <a:schemeClr val="tx2"/>
                </a:solidFill>
              </a:defRPr>
            </a:lvl1pPr>
            <a:lvl2pPr>
              <a:defRPr sz="1200"/>
            </a:lvl2pPr>
            <a:lvl3pPr>
              <a:defRPr sz="1200"/>
            </a:lvl3pPr>
            <a:lvl4pPr>
              <a:defRPr sz="1200"/>
            </a:lvl4pPr>
            <a:lvl5pPr>
              <a:defRPr sz="1200"/>
            </a:lvl5pPr>
          </a:lstStyle>
          <a:p>
            <a:pPr lvl="0"/>
            <a:r>
              <a:rPr lang="en-US" dirty="0"/>
              <a:t>Click to edit Master text styles</a:t>
            </a:r>
          </a:p>
        </p:txBody>
      </p:sp>
    </p:spTree>
    <p:extLst>
      <p:ext uri="{BB962C8B-B14F-4D97-AF65-F5344CB8AC3E}">
        <p14:creationId xmlns:p14="http://schemas.microsoft.com/office/powerpoint/2010/main" val="1490670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0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633472" y="908664"/>
            <a:ext cx="6031276" cy="553863"/>
          </a:xfrm>
        </p:spPr>
        <p:txBody>
          <a:bodyPr lIns="0" tIns="0" rIns="0" bIns="0" anchor="t">
            <a:noAutofit/>
          </a:bodyPr>
          <a:lstStyle>
            <a:lvl1pPr algn="l">
              <a:defRPr sz="3200" b="1">
                <a:solidFill>
                  <a:schemeClr val="tx2"/>
                </a:solidFill>
                <a:latin typeface="+mn-lt"/>
              </a:defRPr>
            </a:lvl1pPr>
          </a:lstStyle>
          <a:p>
            <a:r>
              <a:rPr lang="en-US" dirty="0"/>
              <a:t>Click to edit Master title style</a:t>
            </a:r>
          </a:p>
        </p:txBody>
      </p:sp>
      <p:sp>
        <p:nvSpPr>
          <p:cNvPr id="3" name="Content Placeholder 2"/>
          <p:cNvSpPr>
            <a:spLocks noGrp="1"/>
          </p:cNvSpPr>
          <p:nvPr>
            <p:ph idx="1"/>
          </p:nvPr>
        </p:nvSpPr>
        <p:spPr>
          <a:xfrm>
            <a:off x="2633472" y="2377440"/>
            <a:ext cx="6031276" cy="3782827"/>
          </a:xfrm>
        </p:spPr>
        <p:txBody>
          <a:bodyPr lIns="0" tIns="0" rIns="0" bIns="0">
            <a:noAutofit/>
          </a:bodyPr>
          <a:lstStyle>
            <a:lvl1pPr marL="228600" marR="0" indent="-228600" algn="l" defTabSz="457200" rtl="0" eaLnBrk="1" fontAlgn="auto" latinLnBrk="0" hangingPunct="1">
              <a:lnSpc>
                <a:spcPts val="1800"/>
              </a:lnSpc>
              <a:spcBef>
                <a:spcPts val="0"/>
              </a:spcBef>
              <a:spcAft>
                <a:spcPts val="600"/>
              </a:spcAft>
              <a:buClrTx/>
              <a:buSzTx/>
              <a:buFont typeface="Arial"/>
              <a:buChar char="•"/>
              <a:tabLst/>
              <a:defRPr sz="1500"/>
            </a:lvl1pPr>
            <a:lvl2pPr>
              <a:lnSpc>
                <a:spcPts val="1800"/>
              </a:lnSpc>
              <a:spcBef>
                <a:spcPts val="0"/>
              </a:spcBef>
              <a:spcAft>
                <a:spcPts val="600"/>
              </a:spcAft>
              <a:defRPr sz="1500"/>
            </a:lvl2pPr>
            <a:lvl3pPr>
              <a:lnSpc>
                <a:spcPts val="1800"/>
              </a:lnSpc>
              <a:spcBef>
                <a:spcPts val="0"/>
              </a:spcBef>
              <a:spcAft>
                <a:spcPts val="600"/>
              </a:spcAft>
              <a:defRPr sz="1500"/>
            </a:lvl3pPr>
            <a:lvl4pPr>
              <a:lnSpc>
                <a:spcPts val="1800"/>
              </a:lnSpc>
              <a:spcBef>
                <a:spcPts val="0"/>
              </a:spcBef>
              <a:spcAft>
                <a:spcPts val="600"/>
              </a:spcAft>
              <a:defRPr sz="1500"/>
            </a:lvl4pPr>
            <a:lvl5pPr>
              <a:lnSpc>
                <a:spcPts val="1800"/>
              </a:lnSpc>
              <a:spcBef>
                <a:spcPts val="0"/>
              </a:spcBef>
              <a:spcAft>
                <a:spcPts val="600"/>
              </a:spcAft>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z="900">
                <a:solidFill>
                  <a:schemeClr val="tx1"/>
                </a:solidFill>
              </a:defRPr>
            </a:lvl1pPr>
          </a:lstStyle>
          <a:p>
            <a:fld id="{5C96B3B5-0C06-2E4B-A6BA-5300872BB04D}" type="slidenum">
              <a:rPr lang="en-US" smtClean="0"/>
              <a:pPr/>
              <a:t>‹#›</a:t>
            </a:fld>
            <a:endParaRPr lang="en-US" dirty="0"/>
          </a:p>
        </p:txBody>
      </p:sp>
      <p:sp>
        <p:nvSpPr>
          <p:cNvPr id="8" name="Text Placeholder 2"/>
          <p:cNvSpPr>
            <a:spLocks noGrp="1"/>
          </p:cNvSpPr>
          <p:nvPr>
            <p:ph type="body" idx="13"/>
          </p:nvPr>
        </p:nvSpPr>
        <p:spPr>
          <a:xfrm>
            <a:off x="2633472" y="1920240"/>
            <a:ext cx="6031276" cy="395919"/>
          </a:xfrm>
        </p:spPr>
        <p:txBody>
          <a:bodyPr lIns="0" tIns="0" rIns="0" bIns="0" anchor="t" anchorCtr="0">
            <a:noAutofit/>
          </a:bodyPr>
          <a:lstStyle>
            <a:lvl1pPr marL="0" indent="0" algn="l">
              <a:spcBef>
                <a:spcPts val="0"/>
              </a:spcBef>
              <a:buNone/>
              <a:defRPr sz="15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pic>
        <p:nvPicPr>
          <p:cNvPr id="9" name="Picture 8" descr="Cuddy Feder Logo_cmyk.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533" y="260771"/>
            <a:ext cx="1257301" cy="1257301"/>
          </a:xfrm>
          <a:prstGeom prst="rect">
            <a:avLst/>
          </a:prstGeom>
        </p:spPr>
      </p:pic>
    </p:spTree>
    <p:extLst>
      <p:ext uri="{BB962C8B-B14F-4D97-AF65-F5344CB8AC3E}">
        <p14:creationId xmlns:p14="http://schemas.microsoft.com/office/powerpoint/2010/main" val="1778926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ant and Quot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2633472" y="908664"/>
            <a:ext cx="6031276" cy="553863"/>
          </a:xfrm>
        </p:spPr>
        <p:txBody>
          <a:bodyPr lIns="0" tIns="0" rIns="0" bIns="0" anchor="t">
            <a:noAutofit/>
          </a:bodyPr>
          <a:lstStyle>
            <a:lvl1pPr algn="l">
              <a:defRPr sz="3200" b="1">
                <a:solidFill>
                  <a:schemeClr val="tx2"/>
                </a:solidFill>
                <a:latin typeface="+mn-lt"/>
              </a:defRPr>
            </a:lvl1pPr>
          </a:lstStyle>
          <a:p>
            <a:r>
              <a:rPr lang="en-US" dirty="0"/>
              <a:t>Click to edit Master title style</a:t>
            </a:r>
          </a:p>
        </p:txBody>
      </p:sp>
      <p:sp>
        <p:nvSpPr>
          <p:cNvPr id="8" name="Content Placeholder 2"/>
          <p:cNvSpPr>
            <a:spLocks noGrp="1"/>
          </p:cNvSpPr>
          <p:nvPr>
            <p:ph idx="1"/>
          </p:nvPr>
        </p:nvSpPr>
        <p:spPr>
          <a:xfrm>
            <a:off x="2633472" y="2377440"/>
            <a:ext cx="6031276" cy="3782827"/>
          </a:xfrm>
        </p:spPr>
        <p:txBody>
          <a:bodyPr lIns="0" tIns="0" rIns="0" bIns="0">
            <a:noAutofit/>
          </a:bodyPr>
          <a:lstStyle>
            <a:lvl1pPr marL="228600" marR="0" indent="-228600" algn="l" defTabSz="457200" rtl="0" eaLnBrk="1" fontAlgn="auto" latinLnBrk="0" hangingPunct="1">
              <a:lnSpc>
                <a:spcPts val="1800"/>
              </a:lnSpc>
              <a:spcBef>
                <a:spcPts val="0"/>
              </a:spcBef>
              <a:spcAft>
                <a:spcPts val="600"/>
              </a:spcAft>
              <a:buClrTx/>
              <a:buSzTx/>
              <a:buFont typeface="Arial"/>
              <a:buChar char="•"/>
              <a:tabLst/>
              <a:defRPr sz="1500"/>
            </a:lvl1pPr>
            <a:lvl2pPr>
              <a:lnSpc>
                <a:spcPts val="1800"/>
              </a:lnSpc>
              <a:spcBef>
                <a:spcPts val="0"/>
              </a:spcBef>
              <a:spcAft>
                <a:spcPts val="600"/>
              </a:spcAft>
              <a:defRPr sz="1500"/>
            </a:lvl2pPr>
            <a:lvl3pPr>
              <a:lnSpc>
                <a:spcPts val="1800"/>
              </a:lnSpc>
              <a:spcBef>
                <a:spcPts val="0"/>
              </a:spcBef>
              <a:spcAft>
                <a:spcPts val="600"/>
              </a:spcAft>
              <a:defRPr sz="1500"/>
            </a:lvl3pPr>
            <a:lvl4pPr>
              <a:lnSpc>
                <a:spcPts val="1800"/>
              </a:lnSpc>
              <a:spcBef>
                <a:spcPts val="0"/>
              </a:spcBef>
              <a:spcAft>
                <a:spcPts val="600"/>
              </a:spcAft>
              <a:defRPr sz="1500"/>
            </a:lvl4pPr>
            <a:lvl5pPr>
              <a:lnSpc>
                <a:spcPts val="1800"/>
              </a:lnSpc>
              <a:spcBef>
                <a:spcPts val="0"/>
              </a:spcBef>
              <a:spcAft>
                <a:spcPts val="600"/>
              </a:spcAft>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5"/>
          <p:cNvSpPr>
            <a:spLocks noGrp="1"/>
          </p:cNvSpPr>
          <p:nvPr>
            <p:ph type="sldNum" sz="quarter" idx="12"/>
          </p:nvPr>
        </p:nvSpPr>
        <p:spPr>
          <a:xfrm>
            <a:off x="6553200" y="6356350"/>
            <a:ext cx="2133600" cy="365125"/>
          </a:xfrm>
        </p:spPr>
        <p:txBody>
          <a:bodyPr/>
          <a:lstStyle>
            <a:lvl1pPr>
              <a:defRPr sz="900">
                <a:solidFill>
                  <a:schemeClr val="tx1"/>
                </a:solidFill>
              </a:defRPr>
            </a:lvl1pPr>
          </a:lstStyle>
          <a:p>
            <a:fld id="{5C96B3B5-0C06-2E4B-A6BA-5300872BB04D}" type="slidenum">
              <a:rPr lang="en-US" smtClean="0"/>
              <a:pPr/>
              <a:t>‹#›</a:t>
            </a:fld>
            <a:endParaRPr lang="en-US" dirty="0"/>
          </a:p>
        </p:txBody>
      </p:sp>
      <p:sp>
        <p:nvSpPr>
          <p:cNvPr id="10" name="Text Placeholder 2"/>
          <p:cNvSpPr>
            <a:spLocks noGrp="1"/>
          </p:cNvSpPr>
          <p:nvPr>
            <p:ph type="body" idx="13"/>
          </p:nvPr>
        </p:nvSpPr>
        <p:spPr>
          <a:xfrm>
            <a:off x="2633472" y="1920240"/>
            <a:ext cx="6031276" cy="395919"/>
          </a:xfrm>
        </p:spPr>
        <p:txBody>
          <a:bodyPr lIns="0" tIns="0" rIns="0" bIns="0" anchor="t" anchorCtr="0">
            <a:noAutofit/>
          </a:bodyPr>
          <a:lstStyle>
            <a:lvl1pPr marL="0" indent="0" algn="l">
              <a:spcBef>
                <a:spcPts val="0"/>
              </a:spcBef>
              <a:buNone/>
              <a:defRPr sz="15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14"/>
          <p:cNvSpPr>
            <a:spLocks noGrp="1"/>
          </p:cNvSpPr>
          <p:nvPr>
            <p:ph type="body" sz="quarter" idx="14"/>
          </p:nvPr>
        </p:nvSpPr>
        <p:spPr>
          <a:xfrm>
            <a:off x="758952" y="2432303"/>
            <a:ext cx="1362075" cy="3727963"/>
          </a:xfrm>
        </p:spPr>
        <p:txBody>
          <a:bodyPr lIns="0" tIns="0" rIns="0" bIns="0">
            <a:noAutofit/>
          </a:bodyPr>
          <a:lstStyle>
            <a:lvl1pPr marL="0" indent="0">
              <a:spcBef>
                <a:spcPts val="0"/>
              </a:spcBef>
              <a:buNone/>
              <a:defRPr sz="1500">
                <a:solidFill>
                  <a:schemeClr val="bg2"/>
                </a:solidFill>
              </a:defRPr>
            </a:lvl1pPr>
            <a:lvl2pPr>
              <a:defRPr sz="1000"/>
            </a:lvl2pPr>
            <a:lvl3pPr>
              <a:defRPr sz="1000"/>
            </a:lvl3pPr>
            <a:lvl4pPr>
              <a:defRPr sz="1000"/>
            </a:lvl4pPr>
            <a:lvl5pPr>
              <a:defRPr sz="1000"/>
            </a:lvl5pPr>
          </a:lstStyle>
          <a:p>
            <a:pPr lvl="0"/>
            <a:r>
              <a:rPr lang="en-US" dirty="0"/>
              <a:t>Click to edit Master text styles</a:t>
            </a:r>
          </a:p>
        </p:txBody>
      </p:sp>
    </p:spTree>
    <p:extLst>
      <p:ext uri="{BB962C8B-B14F-4D97-AF65-F5344CB8AC3E}">
        <p14:creationId xmlns:p14="http://schemas.microsoft.com/office/powerpoint/2010/main" val="1149944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line 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2834640" y="524940"/>
            <a:ext cx="6031276" cy="1089994"/>
          </a:xfrm>
        </p:spPr>
        <p:txBody>
          <a:bodyPr lIns="0" tIns="0" rIns="0" bIns="0" anchor="t">
            <a:noAutofit/>
          </a:bodyPr>
          <a:lstStyle>
            <a:lvl1pPr algn="l">
              <a:lnSpc>
                <a:spcPts val="3400"/>
              </a:lnSpc>
              <a:defRPr sz="3200" b="1">
                <a:solidFill>
                  <a:schemeClr val="tx2"/>
                </a:solidFill>
                <a:latin typeface="+mn-lt"/>
              </a:defRPr>
            </a:lvl1pPr>
          </a:lstStyle>
          <a:p>
            <a:r>
              <a:rPr lang="en-US" dirty="0"/>
              <a:t>Click to edit Master title </a:t>
            </a:r>
            <a:r>
              <a:rPr lang="en-US" dirty="0" err="1"/>
              <a:t>styleClick</a:t>
            </a:r>
            <a:r>
              <a:rPr lang="en-US" dirty="0"/>
              <a:t> to edit Master title</a:t>
            </a:r>
          </a:p>
        </p:txBody>
      </p:sp>
      <p:sp>
        <p:nvSpPr>
          <p:cNvPr id="9" name="Content Placeholder 2"/>
          <p:cNvSpPr>
            <a:spLocks noGrp="1"/>
          </p:cNvSpPr>
          <p:nvPr>
            <p:ph idx="1"/>
          </p:nvPr>
        </p:nvSpPr>
        <p:spPr>
          <a:xfrm>
            <a:off x="450850" y="2377440"/>
            <a:ext cx="8213898" cy="3782827"/>
          </a:xfrm>
        </p:spPr>
        <p:txBody>
          <a:bodyPr lIns="0" tIns="0" rIns="0" bIns="0">
            <a:noAutofit/>
          </a:bodyPr>
          <a:lstStyle>
            <a:lvl1pPr marL="228600" marR="0" indent="-228600" algn="l" defTabSz="457200" rtl="0" eaLnBrk="1" fontAlgn="auto" latinLnBrk="0" hangingPunct="1">
              <a:lnSpc>
                <a:spcPts val="1800"/>
              </a:lnSpc>
              <a:spcBef>
                <a:spcPts val="0"/>
              </a:spcBef>
              <a:spcAft>
                <a:spcPts val="600"/>
              </a:spcAft>
              <a:buClrTx/>
              <a:buSzTx/>
              <a:buFont typeface="Arial"/>
              <a:buChar char="•"/>
              <a:tabLst/>
              <a:defRPr sz="1500"/>
            </a:lvl1pPr>
            <a:lvl2pPr>
              <a:lnSpc>
                <a:spcPts val="1800"/>
              </a:lnSpc>
              <a:spcBef>
                <a:spcPts val="0"/>
              </a:spcBef>
              <a:spcAft>
                <a:spcPts val="600"/>
              </a:spcAft>
              <a:defRPr sz="1500"/>
            </a:lvl2pPr>
            <a:lvl3pPr>
              <a:lnSpc>
                <a:spcPts val="1800"/>
              </a:lnSpc>
              <a:spcBef>
                <a:spcPts val="0"/>
              </a:spcBef>
              <a:spcAft>
                <a:spcPts val="600"/>
              </a:spcAft>
              <a:defRPr sz="1500"/>
            </a:lvl3pPr>
            <a:lvl4pPr>
              <a:lnSpc>
                <a:spcPts val="1800"/>
              </a:lnSpc>
              <a:spcBef>
                <a:spcPts val="0"/>
              </a:spcBef>
              <a:spcAft>
                <a:spcPts val="600"/>
              </a:spcAft>
              <a:defRPr sz="1500"/>
            </a:lvl4pPr>
            <a:lvl5pPr>
              <a:lnSpc>
                <a:spcPts val="1800"/>
              </a:lnSpc>
              <a:spcBef>
                <a:spcPts val="0"/>
              </a:spcBef>
              <a:spcAft>
                <a:spcPts val="600"/>
              </a:spcAft>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a:spLocks noGrp="1"/>
          </p:cNvSpPr>
          <p:nvPr>
            <p:ph type="sldNum" sz="quarter" idx="12"/>
          </p:nvPr>
        </p:nvSpPr>
        <p:spPr>
          <a:xfrm>
            <a:off x="6553200" y="6356350"/>
            <a:ext cx="2133600" cy="365125"/>
          </a:xfrm>
        </p:spPr>
        <p:txBody>
          <a:bodyPr/>
          <a:lstStyle>
            <a:lvl1pPr>
              <a:defRPr sz="900">
                <a:solidFill>
                  <a:schemeClr val="tx1"/>
                </a:solidFill>
              </a:defRPr>
            </a:lvl1pPr>
          </a:lstStyle>
          <a:p>
            <a:fld id="{5C96B3B5-0C06-2E4B-A6BA-5300872BB04D}" type="slidenum">
              <a:rPr lang="en-US" smtClean="0"/>
              <a:pPr/>
              <a:t>‹#›</a:t>
            </a:fld>
            <a:endParaRPr lang="en-US" dirty="0"/>
          </a:p>
        </p:txBody>
      </p:sp>
      <p:sp>
        <p:nvSpPr>
          <p:cNvPr id="11" name="Text Placeholder 2"/>
          <p:cNvSpPr>
            <a:spLocks noGrp="1"/>
          </p:cNvSpPr>
          <p:nvPr>
            <p:ph type="body" idx="13"/>
          </p:nvPr>
        </p:nvSpPr>
        <p:spPr>
          <a:xfrm>
            <a:off x="450849" y="1920240"/>
            <a:ext cx="8213899" cy="395919"/>
          </a:xfrm>
        </p:spPr>
        <p:txBody>
          <a:bodyPr lIns="0" tIns="0" rIns="0" bIns="0" anchor="t" anchorCtr="0">
            <a:noAutofit/>
          </a:bodyPr>
          <a:lstStyle>
            <a:lvl1pPr marL="0" indent="0" algn="l">
              <a:spcBef>
                <a:spcPts val="0"/>
              </a:spcBef>
              <a:buNone/>
              <a:defRPr sz="15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pic>
        <p:nvPicPr>
          <p:cNvPr id="12" name="Picture 11" descr="Cuddy Feder Logo_cmyk.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533" y="260771"/>
            <a:ext cx="1257301" cy="1257301"/>
          </a:xfrm>
          <a:prstGeom prst="rect">
            <a:avLst/>
          </a:prstGeom>
        </p:spPr>
      </p:pic>
    </p:spTree>
    <p:extLst>
      <p:ext uri="{BB962C8B-B14F-4D97-AF65-F5344CB8AC3E}">
        <p14:creationId xmlns:p14="http://schemas.microsoft.com/office/powerpoint/2010/main" val="81945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line Title/Content/Image">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2834640" y="524940"/>
            <a:ext cx="6031276" cy="1089994"/>
          </a:xfrm>
        </p:spPr>
        <p:txBody>
          <a:bodyPr lIns="0" tIns="0" rIns="0" bIns="0" anchor="t">
            <a:noAutofit/>
          </a:bodyPr>
          <a:lstStyle>
            <a:lvl1pPr algn="l">
              <a:lnSpc>
                <a:spcPts val="3400"/>
              </a:lnSpc>
              <a:defRPr sz="3200" b="1">
                <a:solidFill>
                  <a:schemeClr val="tx2"/>
                </a:solidFill>
                <a:latin typeface="+mn-lt"/>
              </a:defRPr>
            </a:lvl1pPr>
          </a:lstStyle>
          <a:p>
            <a:r>
              <a:rPr lang="en-US" dirty="0"/>
              <a:t>Click to edit Master title </a:t>
            </a:r>
            <a:r>
              <a:rPr lang="en-US" dirty="0" err="1"/>
              <a:t>styleClick</a:t>
            </a:r>
            <a:r>
              <a:rPr lang="en-US" dirty="0"/>
              <a:t> to edit Master title</a:t>
            </a:r>
          </a:p>
        </p:txBody>
      </p:sp>
      <p:sp>
        <p:nvSpPr>
          <p:cNvPr id="11" name="Content Placeholder 2"/>
          <p:cNvSpPr>
            <a:spLocks noGrp="1"/>
          </p:cNvSpPr>
          <p:nvPr>
            <p:ph idx="1"/>
          </p:nvPr>
        </p:nvSpPr>
        <p:spPr>
          <a:xfrm>
            <a:off x="450850" y="2377440"/>
            <a:ext cx="2103120" cy="3782827"/>
          </a:xfrm>
        </p:spPr>
        <p:txBody>
          <a:bodyPr lIns="0" tIns="0" rIns="0" bIns="0">
            <a:noAutofit/>
          </a:bodyPr>
          <a:lstStyle>
            <a:lvl1pPr marL="228600" marR="0" indent="-228600" algn="l" defTabSz="457200" rtl="0" eaLnBrk="1" fontAlgn="auto" latinLnBrk="0" hangingPunct="1">
              <a:lnSpc>
                <a:spcPts val="1800"/>
              </a:lnSpc>
              <a:spcBef>
                <a:spcPts val="0"/>
              </a:spcBef>
              <a:spcAft>
                <a:spcPts val="600"/>
              </a:spcAft>
              <a:buClrTx/>
              <a:buSzTx/>
              <a:buFont typeface="Arial"/>
              <a:buChar char="•"/>
              <a:tabLst/>
              <a:defRPr sz="1500"/>
            </a:lvl1pPr>
            <a:lvl2pPr>
              <a:lnSpc>
                <a:spcPts val="1600"/>
              </a:lnSpc>
              <a:spcBef>
                <a:spcPts val="0"/>
              </a:spcBef>
              <a:spcAft>
                <a:spcPts val="0"/>
              </a:spcAft>
              <a:defRPr sz="1500"/>
            </a:lvl2pPr>
            <a:lvl3pPr>
              <a:lnSpc>
                <a:spcPts val="1600"/>
              </a:lnSpc>
              <a:spcBef>
                <a:spcPts val="0"/>
              </a:spcBef>
              <a:spcAft>
                <a:spcPts val="0"/>
              </a:spcAft>
              <a:defRPr sz="1500"/>
            </a:lvl3pPr>
            <a:lvl4pPr>
              <a:lnSpc>
                <a:spcPts val="1600"/>
              </a:lnSpc>
              <a:spcBef>
                <a:spcPts val="0"/>
              </a:spcBef>
              <a:spcAft>
                <a:spcPts val="0"/>
              </a:spcAft>
              <a:defRPr sz="1500"/>
            </a:lvl4pPr>
            <a:lvl5pPr>
              <a:lnSpc>
                <a:spcPts val="1600"/>
              </a:lnSpc>
              <a:spcBef>
                <a:spcPts val="0"/>
              </a:spcBef>
              <a:spcAft>
                <a:spcPts val="0"/>
              </a:spcAft>
              <a:defRPr sz="1500"/>
            </a:lvl5pPr>
          </a:lstStyle>
          <a:p>
            <a:pPr lvl="0"/>
            <a:r>
              <a:rPr lang="en-US" dirty="0"/>
              <a:t>Click to edit Master text styles</a:t>
            </a:r>
          </a:p>
        </p:txBody>
      </p:sp>
      <p:sp>
        <p:nvSpPr>
          <p:cNvPr id="12" name="Slide Number Placeholder 5"/>
          <p:cNvSpPr>
            <a:spLocks noGrp="1"/>
          </p:cNvSpPr>
          <p:nvPr>
            <p:ph type="sldNum" sz="quarter" idx="12"/>
          </p:nvPr>
        </p:nvSpPr>
        <p:spPr>
          <a:xfrm>
            <a:off x="6553200" y="6356350"/>
            <a:ext cx="2133600" cy="365125"/>
          </a:xfrm>
        </p:spPr>
        <p:txBody>
          <a:bodyPr/>
          <a:lstStyle>
            <a:lvl1pPr>
              <a:defRPr sz="900">
                <a:solidFill>
                  <a:schemeClr val="tx1"/>
                </a:solidFill>
              </a:defRPr>
            </a:lvl1pPr>
          </a:lstStyle>
          <a:p>
            <a:fld id="{5C96B3B5-0C06-2E4B-A6BA-5300872BB04D}" type="slidenum">
              <a:rPr lang="en-US" smtClean="0"/>
              <a:pPr/>
              <a:t>‹#›</a:t>
            </a:fld>
            <a:endParaRPr lang="en-US" dirty="0"/>
          </a:p>
        </p:txBody>
      </p:sp>
      <p:sp>
        <p:nvSpPr>
          <p:cNvPr id="13" name="Text Placeholder 2"/>
          <p:cNvSpPr>
            <a:spLocks noGrp="1"/>
          </p:cNvSpPr>
          <p:nvPr>
            <p:ph type="body" idx="13"/>
          </p:nvPr>
        </p:nvSpPr>
        <p:spPr>
          <a:xfrm>
            <a:off x="450849" y="1920240"/>
            <a:ext cx="2103120" cy="395919"/>
          </a:xfrm>
        </p:spPr>
        <p:txBody>
          <a:bodyPr lIns="0" tIns="0" rIns="0" bIns="0" anchor="t" anchorCtr="0">
            <a:noAutofit/>
          </a:bodyPr>
          <a:lstStyle>
            <a:lvl1pPr marL="0" indent="0" algn="l">
              <a:spcBef>
                <a:spcPts val="0"/>
              </a:spcBef>
              <a:buNone/>
              <a:defRPr sz="15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a:t>
            </a:r>
          </a:p>
        </p:txBody>
      </p:sp>
      <p:sp>
        <p:nvSpPr>
          <p:cNvPr id="15" name="Picture Placeholder 14"/>
          <p:cNvSpPr>
            <a:spLocks noGrp="1" noChangeAspect="1"/>
          </p:cNvSpPr>
          <p:nvPr>
            <p:ph type="pic" sz="quarter" idx="14"/>
          </p:nvPr>
        </p:nvSpPr>
        <p:spPr>
          <a:xfrm>
            <a:off x="3268663" y="2377440"/>
            <a:ext cx="5597525" cy="3782827"/>
          </a:xfrm>
        </p:spPr>
        <p:txBody>
          <a:bodyPr/>
          <a:lstStyle/>
          <a:p>
            <a:endParaRPr lang="en-US" dirty="0"/>
          </a:p>
        </p:txBody>
      </p:sp>
      <p:pic>
        <p:nvPicPr>
          <p:cNvPr id="16" name="Picture 15" descr="Cuddy Feder Logo_cmyk.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533" y="260771"/>
            <a:ext cx="1257301" cy="1257301"/>
          </a:xfrm>
          <a:prstGeom prst="rect">
            <a:avLst/>
          </a:prstGeom>
        </p:spPr>
      </p:pic>
    </p:spTree>
    <p:extLst>
      <p:ext uri="{BB962C8B-B14F-4D97-AF65-F5344CB8AC3E}">
        <p14:creationId xmlns:p14="http://schemas.microsoft.com/office/powerpoint/2010/main" val="4206890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346455"/>
            <a:ext cx="5571067" cy="1162050"/>
          </a:xfrm>
        </p:spPr>
        <p:txBody>
          <a:bodyPr lIns="0" tIns="0" bIns="0" anchor="t">
            <a:noAutofit/>
          </a:bodyPr>
          <a:lstStyle>
            <a:lvl1pPr algn="l">
              <a:lnSpc>
                <a:spcPts val="3400"/>
              </a:lnSpc>
              <a:defRPr sz="3000" b="1">
                <a:solidFill>
                  <a:schemeClr val="tx2"/>
                </a:solidFill>
              </a:defRPr>
            </a:lvl1pPr>
          </a:lstStyle>
          <a:p>
            <a:r>
              <a:rPr lang="en-US" dirty="0"/>
              <a:t>Click to edit Master title style Master title Master title </a:t>
            </a:r>
          </a:p>
        </p:txBody>
      </p:sp>
      <p:sp>
        <p:nvSpPr>
          <p:cNvPr id="4" name="Text Placeholder 3"/>
          <p:cNvSpPr>
            <a:spLocks noGrp="1"/>
          </p:cNvSpPr>
          <p:nvPr>
            <p:ph type="body" sz="half" idx="2" hasCustomPrompt="1"/>
          </p:nvPr>
        </p:nvSpPr>
        <p:spPr>
          <a:xfrm>
            <a:off x="457200" y="4737115"/>
            <a:ext cx="5342467" cy="1595966"/>
          </a:xfrm>
        </p:spPr>
        <p:txBody>
          <a:bodyPr lIns="0" tIns="0" rIns="0" bIns="0">
            <a:noAutofit/>
          </a:bodyPr>
          <a:lstStyle>
            <a:lvl1pPr marL="0" indent="0">
              <a:lnSpc>
                <a:spcPts val="3400"/>
              </a:lnSpc>
              <a:spcBef>
                <a:spcPts val="0"/>
              </a:spcBef>
              <a:buNone/>
              <a:defRPr sz="2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 Master text </a:t>
            </a:r>
            <a:r>
              <a:rPr lang="en-US" dirty="0" err="1"/>
              <a:t>stylesMaster</a:t>
            </a:r>
            <a:r>
              <a:rPr lang="en-US" dirty="0"/>
              <a:t> text </a:t>
            </a:r>
            <a:r>
              <a:rPr lang="en-US" dirty="0" err="1"/>
              <a:t>stylesMaster</a:t>
            </a:r>
            <a:r>
              <a:rPr lang="en-US" dirty="0"/>
              <a:t> text styles</a:t>
            </a:r>
          </a:p>
        </p:txBody>
      </p:sp>
      <p:pic>
        <p:nvPicPr>
          <p:cNvPr id="8" name="Picture 7" descr="Cuddy Feder Logo_cmyk.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533" y="260771"/>
            <a:ext cx="1257301" cy="1257301"/>
          </a:xfrm>
          <a:prstGeom prst="rect">
            <a:avLst/>
          </a:prstGeom>
        </p:spPr>
      </p:pic>
    </p:spTree>
    <p:extLst>
      <p:ext uri="{BB962C8B-B14F-4D97-AF65-F5344CB8AC3E}">
        <p14:creationId xmlns:p14="http://schemas.microsoft.com/office/powerpoint/2010/main" val="3134568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s with Images">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0850" y="2611438"/>
            <a:ext cx="7550150" cy="652462"/>
          </a:xfrm>
        </p:spPr>
        <p:txBody>
          <a:bodyPr lIns="0" bIns="0" anchor="t">
            <a:noAutofit/>
          </a:bodyPr>
          <a:lstStyle>
            <a:lvl1pPr algn="l">
              <a:defRPr sz="3600" b="1">
                <a:solidFill>
                  <a:schemeClr val="tx2"/>
                </a:solidFill>
              </a:defRPr>
            </a:lvl1pPr>
          </a:lstStyle>
          <a:p>
            <a:r>
              <a:rPr lang="en-US" dirty="0"/>
              <a:t>Click to edit Master title style</a:t>
            </a:r>
          </a:p>
        </p:txBody>
      </p:sp>
      <p:cxnSp>
        <p:nvCxnSpPr>
          <p:cNvPr id="7" name="Straight Connector 6"/>
          <p:cNvCxnSpPr/>
          <p:nvPr userDrawn="1"/>
        </p:nvCxnSpPr>
        <p:spPr>
          <a:xfrm>
            <a:off x="452968" y="3369733"/>
            <a:ext cx="1866899" cy="0"/>
          </a:xfrm>
          <a:prstGeom prst="line">
            <a:avLst/>
          </a:prstGeom>
          <a:ln w="508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Text Placeholder 15"/>
          <p:cNvSpPr>
            <a:spLocks noGrp="1"/>
          </p:cNvSpPr>
          <p:nvPr>
            <p:ph type="body" sz="quarter" idx="12" hasCustomPrompt="1"/>
          </p:nvPr>
        </p:nvSpPr>
        <p:spPr>
          <a:xfrm>
            <a:off x="450849" y="3636432"/>
            <a:ext cx="1869017" cy="1295400"/>
          </a:xfrm>
        </p:spPr>
        <p:txBody>
          <a:bodyPr lIns="0" tIns="0" bIns="0">
            <a:noAutofit/>
          </a:bodyPr>
          <a:lstStyle>
            <a:lvl1pPr marL="0" indent="0">
              <a:lnSpc>
                <a:spcPts val="1400"/>
              </a:lnSpc>
              <a:spcBef>
                <a:spcPts val="0"/>
              </a:spcBef>
              <a:buNone/>
              <a:defRPr sz="1200">
                <a:solidFill>
                  <a:schemeClr val="tx2"/>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a:t>
            </a:r>
          </a:p>
          <a:p>
            <a:pPr lvl="0"/>
            <a:endParaRPr lang="en-US" dirty="0"/>
          </a:p>
          <a:p>
            <a:pPr lvl="0"/>
            <a:r>
              <a:rPr lang="en-US" dirty="0"/>
              <a:t>MASTER TEXT </a:t>
            </a:r>
          </a:p>
          <a:p>
            <a:pPr lvl="0"/>
            <a:endParaRPr lang="en-US" dirty="0"/>
          </a:p>
          <a:p>
            <a:pPr lvl="0"/>
            <a:r>
              <a:rPr lang="en-US" dirty="0"/>
              <a:t>STYLES</a:t>
            </a:r>
          </a:p>
        </p:txBody>
      </p:sp>
      <p:sp>
        <p:nvSpPr>
          <p:cNvPr id="9" name="Text Placeholder 17"/>
          <p:cNvSpPr>
            <a:spLocks noGrp="1"/>
          </p:cNvSpPr>
          <p:nvPr>
            <p:ph type="body" sz="quarter" idx="13"/>
          </p:nvPr>
        </p:nvSpPr>
        <p:spPr>
          <a:xfrm>
            <a:off x="450850" y="5820838"/>
            <a:ext cx="1869016" cy="694261"/>
          </a:xfrm>
        </p:spPr>
        <p:txBody>
          <a:bodyPr lIns="0" bIns="0">
            <a:noAutofit/>
          </a:bodyPr>
          <a:lstStyle>
            <a:lvl1pPr marL="0" indent="0">
              <a:lnSpc>
                <a:spcPts val="1500"/>
              </a:lnSpc>
              <a:spcBef>
                <a:spcPts val="0"/>
              </a:spcBef>
              <a:buNone/>
              <a:defRPr sz="1200">
                <a:solidFill>
                  <a:schemeClr val="tx2"/>
                </a:solidFill>
              </a:defRPr>
            </a:lvl1pPr>
            <a:lvl2pPr>
              <a:defRPr sz="1200"/>
            </a:lvl2pPr>
            <a:lvl3pPr>
              <a:defRPr sz="1200"/>
            </a:lvl3pPr>
            <a:lvl4pPr>
              <a:defRPr sz="1200"/>
            </a:lvl4pPr>
            <a:lvl5pPr>
              <a:defRPr sz="1200"/>
            </a:lvl5pPr>
          </a:lstStyle>
          <a:p>
            <a:pPr lvl="0"/>
            <a:r>
              <a:rPr lang="en-US" dirty="0"/>
              <a:t>Click to edit Master text styles</a:t>
            </a:r>
          </a:p>
        </p:txBody>
      </p:sp>
      <p:pic>
        <p:nvPicPr>
          <p:cNvPr id="10" name="Picture 9" descr="Cuddy Feder Logo_cmyk.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533" y="260771"/>
            <a:ext cx="1257301" cy="1257301"/>
          </a:xfrm>
          <a:prstGeom prst="rect">
            <a:avLst/>
          </a:prstGeom>
        </p:spPr>
      </p:pic>
      <p:sp>
        <p:nvSpPr>
          <p:cNvPr id="14" name="Picture Placeholder 13"/>
          <p:cNvSpPr>
            <a:spLocks noGrp="1" noChangeAspect="1"/>
          </p:cNvSpPr>
          <p:nvPr>
            <p:ph type="pic" sz="quarter" idx="15"/>
          </p:nvPr>
        </p:nvSpPr>
        <p:spPr>
          <a:xfrm>
            <a:off x="2967564" y="3534828"/>
            <a:ext cx="731520" cy="731520"/>
          </a:xfrm>
          <a:prstGeom prst="ellipse">
            <a:avLst/>
          </a:prstGeom>
        </p:spPr>
        <p:txBody>
          <a:bodyPr>
            <a:normAutofit/>
          </a:bodyPr>
          <a:lstStyle>
            <a:lvl1pPr marL="0" indent="0">
              <a:buNone/>
              <a:defRPr sz="1000"/>
            </a:lvl1pPr>
          </a:lstStyle>
          <a:p>
            <a:endParaRPr lang="en-US" dirty="0"/>
          </a:p>
        </p:txBody>
      </p:sp>
      <p:sp>
        <p:nvSpPr>
          <p:cNvPr id="23" name="Text Placeholder 22"/>
          <p:cNvSpPr>
            <a:spLocks noGrp="1"/>
          </p:cNvSpPr>
          <p:nvPr>
            <p:ph type="body" sz="quarter" idx="16"/>
          </p:nvPr>
        </p:nvSpPr>
        <p:spPr>
          <a:xfrm>
            <a:off x="3852333" y="3551775"/>
            <a:ext cx="1803400" cy="317500"/>
          </a:xfrm>
        </p:spPr>
        <p:txBody>
          <a:bodyPr lIns="0" tIns="0" rIns="0" bIns="0">
            <a:noAutofit/>
          </a:bodyPr>
          <a:lstStyle>
            <a:lvl1pPr marL="0" indent="0">
              <a:buNone/>
              <a:defRPr sz="1800" b="1">
                <a:solidFill>
                  <a:schemeClr val="tx2"/>
                </a:solidFill>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24" name="Text Placeholder 22"/>
          <p:cNvSpPr>
            <a:spLocks noGrp="1"/>
          </p:cNvSpPr>
          <p:nvPr>
            <p:ph type="body" sz="quarter" idx="17"/>
          </p:nvPr>
        </p:nvSpPr>
        <p:spPr>
          <a:xfrm>
            <a:off x="3852333" y="3903144"/>
            <a:ext cx="1803400" cy="317500"/>
          </a:xfrm>
        </p:spPr>
        <p:txBody>
          <a:bodyPr lIns="0" tIns="0" rIns="0" bIns="0">
            <a:noAutofit/>
          </a:bodyPr>
          <a:lstStyle>
            <a:lvl1pPr marL="0" indent="0">
              <a:buNone/>
              <a:defRPr sz="1000" b="1"/>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31" name="Picture Placeholder 13"/>
          <p:cNvSpPr>
            <a:spLocks noGrp="1" noChangeAspect="1"/>
          </p:cNvSpPr>
          <p:nvPr>
            <p:ph type="pic" sz="quarter" idx="24"/>
          </p:nvPr>
        </p:nvSpPr>
        <p:spPr>
          <a:xfrm>
            <a:off x="5935133" y="3534828"/>
            <a:ext cx="731520" cy="731520"/>
          </a:xfrm>
          <a:prstGeom prst="ellipse">
            <a:avLst/>
          </a:prstGeom>
        </p:spPr>
        <p:txBody>
          <a:bodyPr>
            <a:normAutofit/>
          </a:bodyPr>
          <a:lstStyle>
            <a:lvl1pPr marL="0" indent="0">
              <a:buNone/>
              <a:defRPr sz="1000"/>
            </a:lvl1pPr>
          </a:lstStyle>
          <a:p>
            <a:endParaRPr lang="en-US" dirty="0"/>
          </a:p>
        </p:txBody>
      </p:sp>
      <p:sp>
        <p:nvSpPr>
          <p:cNvPr id="32" name="Text Placeholder 22"/>
          <p:cNvSpPr>
            <a:spLocks noGrp="1"/>
          </p:cNvSpPr>
          <p:nvPr>
            <p:ph type="body" sz="quarter" idx="25"/>
          </p:nvPr>
        </p:nvSpPr>
        <p:spPr>
          <a:xfrm>
            <a:off x="6760633" y="3551775"/>
            <a:ext cx="1803400" cy="317500"/>
          </a:xfrm>
        </p:spPr>
        <p:txBody>
          <a:bodyPr lIns="0" tIns="0" rIns="0" bIns="0">
            <a:noAutofit/>
          </a:bodyPr>
          <a:lstStyle>
            <a:lvl1pPr marL="0" indent="0">
              <a:buNone/>
              <a:defRPr sz="1800" b="1">
                <a:solidFill>
                  <a:schemeClr val="tx2"/>
                </a:solidFill>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33" name="Text Placeholder 22"/>
          <p:cNvSpPr>
            <a:spLocks noGrp="1"/>
          </p:cNvSpPr>
          <p:nvPr>
            <p:ph type="body" sz="quarter" idx="26"/>
          </p:nvPr>
        </p:nvSpPr>
        <p:spPr>
          <a:xfrm>
            <a:off x="6760633" y="3903144"/>
            <a:ext cx="1803400" cy="317500"/>
          </a:xfrm>
        </p:spPr>
        <p:txBody>
          <a:bodyPr lIns="0" tIns="0" rIns="0" bIns="0">
            <a:noAutofit/>
          </a:bodyPr>
          <a:lstStyle>
            <a:lvl1pPr marL="0" indent="0">
              <a:buNone/>
              <a:defRPr sz="1000" b="1"/>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40" name="Slide Number Placeholder 5"/>
          <p:cNvSpPr>
            <a:spLocks noGrp="1"/>
          </p:cNvSpPr>
          <p:nvPr>
            <p:ph type="sldNum" sz="quarter" idx="33"/>
          </p:nvPr>
        </p:nvSpPr>
        <p:spPr>
          <a:xfrm>
            <a:off x="6553200" y="6356350"/>
            <a:ext cx="2133600" cy="365125"/>
          </a:xfrm>
        </p:spPr>
        <p:txBody>
          <a:bodyPr/>
          <a:lstStyle>
            <a:lvl1pPr>
              <a:defRPr sz="900">
                <a:solidFill>
                  <a:schemeClr val="tx1"/>
                </a:solidFill>
              </a:defRPr>
            </a:lvl1pPr>
          </a:lstStyle>
          <a:p>
            <a:fld id="{5C96B3B5-0C06-2E4B-A6BA-5300872BB04D}" type="slidenum">
              <a:rPr lang="en-US" smtClean="0"/>
              <a:pPr/>
              <a:t>‹#›</a:t>
            </a:fld>
            <a:endParaRPr lang="en-US" dirty="0"/>
          </a:p>
        </p:txBody>
      </p:sp>
      <p:sp>
        <p:nvSpPr>
          <p:cNvPr id="41" name="Picture Placeholder 13"/>
          <p:cNvSpPr>
            <a:spLocks noGrp="1" noChangeAspect="1"/>
          </p:cNvSpPr>
          <p:nvPr>
            <p:ph type="pic" sz="quarter" idx="34"/>
          </p:nvPr>
        </p:nvSpPr>
        <p:spPr>
          <a:xfrm>
            <a:off x="2967564" y="4508484"/>
            <a:ext cx="731520" cy="731520"/>
          </a:xfrm>
          <a:prstGeom prst="ellipse">
            <a:avLst/>
          </a:prstGeom>
        </p:spPr>
        <p:txBody>
          <a:bodyPr>
            <a:normAutofit/>
          </a:bodyPr>
          <a:lstStyle>
            <a:lvl1pPr marL="0" indent="0">
              <a:buNone/>
              <a:defRPr sz="1000"/>
            </a:lvl1pPr>
          </a:lstStyle>
          <a:p>
            <a:endParaRPr lang="en-US" dirty="0"/>
          </a:p>
        </p:txBody>
      </p:sp>
      <p:sp>
        <p:nvSpPr>
          <p:cNvPr id="42" name="Text Placeholder 22"/>
          <p:cNvSpPr>
            <a:spLocks noGrp="1"/>
          </p:cNvSpPr>
          <p:nvPr>
            <p:ph type="body" sz="quarter" idx="35"/>
          </p:nvPr>
        </p:nvSpPr>
        <p:spPr>
          <a:xfrm>
            <a:off x="3852333" y="4525431"/>
            <a:ext cx="1803400" cy="317500"/>
          </a:xfrm>
        </p:spPr>
        <p:txBody>
          <a:bodyPr lIns="0" tIns="0" rIns="0" bIns="0">
            <a:noAutofit/>
          </a:bodyPr>
          <a:lstStyle>
            <a:lvl1pPr marL="0" indent="0">
              <a:buNone/>
              <a:defRPr sz="1800" b="1">
                <a:solidFill>
                  <a:schemeClr val="tx2"/>
                </a:solidFill>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43" name="Text Placeholder 22"/>
          <p:cNvSpPr>
            <a:spLocks noGrp="1"/>
          </p:cNvSpPr>
          <p:nvPr>
            <p:ph type="body" sz="quarter" idx="36"/>
          </p:nvPr>
        </p:nvSpPr>
        <p:spPr>
          <a:xfrm>
            <a:off x="3852333" y="4876800"/>
            <a:ext cx="1803400" cy="317500"/>
          </a:xfrm>
        </p:spPr>
        <p:txBody>
          <a:bodyPr lIns="0" tIns="0" rIns="0" bIns="0">
            <a:noAutofit/>
          </a:bodyPr>
          <a:lstStyle>
            <a:lvl1pPr marL="0" indent="0">
              <a:buNone/>
              <a:defRPr sz="1000" b="1"/>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44" name="Picture Placeholder 13"/>
          <p:cNvSpPr>
            <a:spLocks noGrp="1" noChangeAspect="1"/>
          </p:cNvSpPr>
          <p:nvPr>
            <p:ph type="pic" sz="quarter" idx="37"/>
          </p:nvPr>
        </p:nvSpPr>
        <p:spPr>
          <a:xfrm>
            <a:off x="5935133" y="4508484"/>
            <a:ext cx="731520" cy="731520"/>
          </a:xfrm>
          <a:prstGeom prst="ellipse">
            <a:avLst/>
          </a:prstGeom>
        </p:spPr>
        <p:txBody>
          <a:bodyPr>
            <a:normAutofit/>
          </a:bodyPr>
          <a:lstStyle>
            <a:lvl1pPr marL="0" indent="0">
              <a:buNone/>
              <a:defRPr sz="1000"/>
            </a:lvl1pPr>
          </a:lstStyle>
          <a:p>
            <a:endParaRPr lang="en-US" dirty="0"/>
          </a:p>
        </p:txBody>
      </p:sp>
      <p:sp>
        <p:nvSpPr>
          <p:cNvPr id="45" name="Text Placeholder 22"/>
          <p:cNvSpPr>
            <a:spLocks noGrp="1"/>
          </p:cNvSpPr>
          <p:nvPr>
            <p:ph type="body" sz="quarter" idx="38"/>
          </p:nvPr>
        </p:nvSpPr>
        <p:spPr>
          <a:xfrm>
            <a:off x="6760633" y="4525431"/>
            <a:ext cx="1803400" cy="317500"/>
          </a:xfrm>
        </p:spPr>
        <p:txBody>
          <a:bodyPr lIns="0" tIns="0" rIns="0" bIns="0">
            <a:noAutofit/>
          </a:bodyPr>
          <a:lstStyle>
            <a:lvl1pPr marL="0" indent="0">
              <a:buNone/>
              <a:defRPr sz="1800" b="1">
                <a:solidFill>
                  <a:schemeClr val="tx2"/>
                </a:solidFill>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46" name="Text Placeholder 22"/>
          <p:cNvSpPr>
            <a:spLocks noGrp="1"/>
          </p:cNvSpPr>
          <p:nvPr>
            <p:ph type="body" sz="quarter" idx="39"/>
          </p:nvPr>
        </p:nvSpPr>
        <p:spPr>
          <a:xfrm>
            <a:off x="6760633" y="4876800"/>
            <a:ext cx="1803400" cy="317500"/>
          </a:xfrm>
        </p:spPr>
        <p:txBody>
          <a:bodyPr lIns="0" tIns="0" rIns="0" bIns="0">
            <a:noAutofit/>
          </a:bodyPr>
          <a:lstStyle>
            <a:lvl1pPr marL="0" indent="0">
              <a:buNone/>
              <a:defRPr sz="1000" b="1"/>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47" name="Picture Placeholder 13"/>
          <p:cNvSpPr>
            <a:spLocks noGrp="1" noChangeAspect="1"/>
          </p:cNvSpPr>
          <p:nvPr>
            <p:ph type="pic" sz="quarter" idx="40"/>
          </p:nvPr>
        </p:nvSpPr>
        <p:spPr>
          <a:xfrm>
            <a:off x="2967564" y="5482140"/>
            <a:ext cx="731520" cy="731520"/>
          </a:xfrm>
          <a:prstGeom prst="ellipse">
            <a:avLst/>
          </a:prstGeom>
        </p:spPr>
        <p:txBody>
          <a:bodyPr>
            <a:normAutofit/>
          </a:bodyPr>
          <a:lstStyle>
            <a:lvl1pPr marL="0" indent="0">
              <a:buNone/>
              <a:defRPr sz="1000"/>
            </a:lvl1pPr>
          </a:lstStyle>
          <a:p>
            <a:endParaRPr lang="en-US" dirty="0"/>
          </a:p>
        </p:txBody>
      </p:sp>
      <p:sp>
        <p:nvSpPr>
          <p:cNvPr id="48" name="Text Placeholder 22"/>
          <p:cNvSpPr>
            <a:spLocks noGrp="1"/>
          </p:cNvSpPr>
          <p:nvPr>
            <p:ph type="body" sz="quarter" idx="41"/>
          </p:nvPr>
        </p:nvSpPr>
        <p:spPr>
          <a:xfrm>
            <a:off x="3852333" y="5499087"/>
            <a:ext cx="1803400" cy="317500"/>
          </a:xfrm>
        </p:spPr>
        <p:txBody>
          <a:bodyPr lIns="0" tIns="0" rIns="0" bIns="0">
            <a:noAutofit/>
          </a:bodyPr>
          <a:lstStyle>
            <a:lvl1pPr marL="0" indent="0">
              <a:buNone/>
              <a:defRPr sz="1800" b="1">
                <a:solidFill>
                  <a:schemeClr val="tx2"/>
                </a:solidFill>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49" name="Text Placeholder 22"/>
          <p:cNvSpPr>
            <a:spLocks noGrp="1"/>
          </p:cNvSpPr>
          <p:nvPr>
            <p:ph type="body" sz="quarter" idx="42"/>
          </p:nvPr>
        </p:nvSpPr>
        <p:spPr>
          <a:xfrm>
            <a:off x="3852333" y="5850456"/>
            <a:ext cx="1803400" cy="317500"/>
          </a:xfrm>
        </p:spPr>
        <p:txBody>
          <a:bodyPr lIns="0" tIns="0" rIns="0" bIns="0">
            <a:noAutofit/>
          </a:bodyPr>
          <a:lstStyle>
            <a:lvl1pPr marL="0" indent="0">
              <a:buNone/>
              <a:defRPr sz="1000" b="1"/>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50" name="Picture Placeholder 13"/>
          <p:cNvSpPr>
            <a:spLocks noGrp="1" noChangeAspect="1"/>
          </p:cNvSpPr>
          <p:nvPr>
            <p:ph type="pic" sz="quarter" idx="43"/>
          </p:nvPr>
        </p:nvSpPr>
        <p:spPr>
          <a:xfrm>
            <a:off x="5935133" y="5482140"/>
            <a:ext cx="731520" cy="731520"/>
          </a:xfrm>
          <a:prstGeom prst="ellipse">
            <a:avLst/>
          </a:prstGeom>
        </p:spPr>
        <p:txBody>
          <a:bodyPr>
            <a:normAutofit/>
          </a:bodyPr>
          <a:lstStyle>
            <a:lvl1pPr marL="0" indent="0">
              <a:buNone/>
              <a:defRPr sz="1000"/>
            </a:lvl1pPr>
          </a:lstStyle>
          <a:p>
            <a:endParaRPr lang="en-US" dirty="0"/>
          </a:p>
        </p:txBody>
      </p:sp>
      <p:sp>
        <p:nvSpPr>
          <p:cNvPr id="51" name="Text Placeholder 22"/>
          <p:cNvSpPr>
            <a:spLocks noGrp="1"/>
          </p:cNvSpPr>
          <p:nvPr>
            <p:ph type="body" sz="quarter" idx="44"/>
          </p:nvPr>
        </p:nvSpPr>
        <p:spPr>
          <a:xfrm>
            <a:off x="6760633" y="5499087"/>
            <a:ext cx="1803400" cy="317500"/>
          </a:xfrm>
        </p:spPr>
        <p:txBody>
          <a:bodyPr lIns="0" tIns="0" rIns="0" bIns="0">
            <a:noAutofit/>
          </a:bodyPr>
          <a:lstStyle>
            <a:lvl1pPr marL="0" indent="0">
              <a:buNone/>
              <a:defRPr sz="1800" b="1">
                <a:solidFill>
                  <a:schemeClr val="tx2"/>
                </a:solidFill>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52" name="Text Placeholder 22"/>
          <p:cNvSpPr>
            <a:spLocks noGrp="1"/>
          </p:cNvSpPr>
          <p:nvPr>
            <p:ph type="body" sz="quarter" idx="45"/>
          </p:nvPr>
        </p:nvSpPr>
        <p:spPr>
          <a:xfrm>
            <a:off x="6760633" y="5850456"/>
            <a:ext cx="1803400" cy="317500"/>
          </a:xfrm>
        </p:spPr>
        <p:txBody>
          <a:bodyPr lIns="0" tIns="0" rIns="0" bIns="0">
            <a:noAutofit/>
          </a:bodyPr>
          <a:lstStyle>
            <a:lvl1pPr marL="0" indent="0">
              <a:buNone/>
              <a:defRPr sz="1000" b="1"/>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Tree>
    <p:extLst>
      <p:ext uri="{BB962C8B-B14F-4D97-AF65-F5344CB8AC3E}">
        <p14:creationId xmlns:p14="http://schemas.microsoft.com/office/powerpoint/2010/main" val="47141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page with one image">
    <p:bg>
      <p:bgPr>
        <a:solidFill>
          <a:srgbClr val="FFFFFF"/>
        </a:soli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6614583" y="2611438"/>
            <a:ext cx="2393950" cy="652462"/>
          </a:xfrm>
        </p:spPr>
        <p:txBody>
          <a:bodyPr lIns="0" bIns="0" anchor="t">
            <a:noAutofit/>
          </a:bodyPr>
          <a:lstStyle>
            <a:lvl1pPr algn="l">
              <a:defRPr sz="3600" b="1">
                <a:solidFill>
                  <a:schemeClr val="tx2"/>
                </a:solidFill>
              </a:defRPr>
            </a:lvl1pPr>
          </a:lstStyle>
          <a:p>
            <a:r>
              <a:rPr lang="en-US" dirty="0"/>
              <a:t>Click to</a:t>
            </a:r>
          </a:p>
        </p:txBody>
      </p:sp>
      <p:cxnSp>
        <p:nvCxnSpPr>
          <p:cNvPr id="7" name="Straight Connector 6"/>
          <p:cNvCxnSpPr/>
          <p:nvPr userDrawn="1"/>
        </p:nvCxnSpPr>
        <p:spPr>
          <a:xfrm>
            <a:off x="6616701" y="3369733"/>
            <a:ext cx="1866899" cy="0"/>
          </a:xfrm>
          <a:prstGeom prst="line">
            <a:avLst/>
          </a:prstGeom>
          <a:ln w="508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8" name="Picture 7" descr="Cuddy Feder Logo_cmyk.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53200" y="260771"/>
            <a:ext cx="1257301" cy="1257301"/>
          </a:xfrm>
          <a:prstGeom prst="rect">
            <a:avLst/>
          </a:prstGeom>
        </p:spPr>
      </p:pic>
      <p:sp>
        <p:nvSpPr>
          <p:cNvPr id="9" name="Text Placeholder 22"/>
          <p:cNvSpPr>
            <a:spLocks noGrp="1"/>
          </p:cNvSpPr>
          <p:nvPr>
            <p:ph type="body" sz="quarter" idx="16"/>
          </p:nvPr>
        </p:nvSpPr>
        <p:spPr>
          <a:xfrm>
            <a:off x="6614583" y="3560242"/>
            <a:ext cx="2393950" cy="317500"/>
          </a:xfrm>
        </p:spPr>
        <p:txBody>
          <a:bodyPr lIns="0" tIns="0" rIns="0" bIns="0">
            <a:noAutofit/>
          </a:bodyPr>
          <a:lstStyle>
            <a:lvl1pPr marL="0" indent="0">
              <a:buNone/>
              <a:defRPr sz="1800" b="1">
                <a:solidFill>
                  <a:schemeClr val="tx2"/>
                </a:solidFill>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10" name="Text Placeholder 22"/>
          <p:cNvSpPr>
            <a:spLocks noGrp="1"/>
          </p:cNvSpPr>
          <p:nvPr>
            <p:ph type="body" sz="quarter" idx="17"/>
          </p:nvPr>
        </p:nvSpPr>
        <p:spPr>
          <a:xfrm>
            <a:off x="6614583" y="3852342"/>
            <a:ext cx="2393950" cy="317500"/>
          </a:xfrm>
        </p:spPr>
        <p:txBody>
          <a:bodyPr lIns="0" tIns="0" rIns="0" bIns="0">
            <a:noAutofit/>
          </a:bodyPr>
          <a:lstStyle>
            <a:lvl1pPr marL="0" indent="0">
              <a:buNone/>
              <a:defRPr sz="1000" b="1"/>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11" name="Text Placeholder 22"/>
          <p:cNvSpPr>
            <a:spLocks noGrp="1"/>
          </p:cNvSpPr>
          <p:nvPr>
            <p:ph type="body" sz="quarter" idx="18"/>
          </p:nvPr>
        </p:nvSpPr>
        <p:spPr>
          <a:xfrm>
            <a:off x="6614583" y="4343400"/>
            <a:ext cx="2393950" cy="317500"/>
          </a:xfrm>
        </p:spPr>
        <p:txBody>
          <a:bodyPr lIns="0" tIns="0" rIns="0" bIns="0">
            <a:noAutofit/>
          </a:bodyPr>
          <a:lstStyle>
            <a:lvl1pPr marL="0" indent="0">
              <a:buNone/>
              <a:defRPr sz="1800" b="1">
                <a:solidFill>
                  <a:schemeClr val="tx2"/>
                </a:solidFill>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12" name="Text Placeholder 22"/>
          <p:cNvSpPr>
            <a:spLocks noGrp="1"/>
          </p:cNvSpPr>
          <p:nvPr>
            <p:ph type="body" sz="quarter" idx="19"/>
          </p:nvPr>
        </p:nvSpPr>
        <p:spPr>
          <a:xfrm>
            <a:off x="6614583" y="4635500"/>
            <a:ext cx="2393950" cy="317500"/>
          </a:xfrm>
        </p:spPr>
        <p:txBody>
          <a:bodyPr lIns="0" tIns="0" rIns="0" bIns="0">
            <a:noAutofit/>
          </a:bodyPr>
          <a:lstStyle>
            <a:lvl1pPr marL="0" indent="0">
              <a:buNone/>
              <a:defRPr sz="1000" b="1"/>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13" name="Text Placeholder 22"/>
          <p:cNvSpPr>
            <a:spLocks noGrp="1"/>
          </p:cNvSpPr>
          <p:nvPr>
            <p:ph type="body" sz="quarter" idx="20"/>
          </p:nvPr>
        </p:nvSpPr>
        <p:spPr>
          <a:xfrm>
            <a:off x="6614583" y="5105400"/>
            <a:ext cx="2393950" cy="317500"/>
          </a:xfrm>
        </p:spPr>
        <p:txBody>
          <a:bodyPr lIns="0" tIns="0" rIns="0" bIns="0">
            <a:noAutofit/>
          </a:bodyPr>
          <a:lstStyle>
            <a:lvl1pPr marL="0" indent="0">
              <a:buNone/>
              <a:defRPr sz="1800" b="1">
                <a:solidFill>
                  <a:schemeClr val="tx2"/>
                </a:solidFill>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14" name="Text Placeholder 22"/>
          <p:cNvSpPr>
            <a:spLocks noGrp="1"/>
          </p:cNvSpPr>
          <p:nvPr>
            <p:ph type="body" sz="quarter" idx="21"/>
          </p:nvPr>
        </p:nvSpPr>
        <p:spPr>
          <a:xfrm>
            <a:off x="6614583" y="5397500"/>
            <a:ext cx="2393950" cy="317500"/>
          </a:xfrm>
        </p:spPr>
        <p:txBody>
          <a:bodyPr lIns="0" tIns="0" rIns="0" bIns="0">
            <a:noAutofit/>
          </a:bodyPr>
          <a:lstStyle>
            <a:lvl1pPr marL="0" indent="0">
              <a:buNone/>
              <a:defRPr sz="1000" b="1"/>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15" name="Text Placeholder 22"/>
          <p:cNvSpPr>
            <a:spLocks noGrp="1"/>
          </p:cNvSpPr>
          <p:nvPr>
            <p:ph type="body" sz="quarter" idx="22"/>
          </p:nvPr>
        </p:nvSpPr>
        <p:spPr>
          <a:xfrm>
            <a:off x="6614583" y="5867400"/>
            <a:ext cx="2393950" cy="317500"/>
          </a:xfrm>
        </p:spPr>
        <p:txBody>
          <a:bodyPr lIns="0" tIns="0" rIns="0" bIns="0">
            <a:noAutofit/>
          </a:bodyPr>
          <a:lstStyle>
            <a:lvl1pPr marL="0" indent="0">
              <a:buNone/>
              <a:defRPr sz="1800" b="1">
                <a:solidFill>
                  <a:schemeClr val="tx2"/>
                </a:solidFill>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16" name="Text Placeholder 22"/>
          <p:cNvSpPr>
            <a:spLocks noGrp="1"/>
          </p:cNvSpPr>
          <p:nvPr>
            <p:ph type="body" sz="quarter" idx="23"/>
          </p:nvPr>
        </p:nvSpPr>
        <p:spPr>
          <a:xfrm>
            <a:off x="6614583" y="6159500"/>
            <a:ext cx="2393950" cy="317500"/>
          </a:xfrm>
        </p:spPr>
        <p:txBody>
          <a:bodyPr lIns="0" tIns="0" rIns="0" bIns="0">
            <a:noAutofit/>
          </a:bodyPr>
          <a:lstStyle>
            <a:lvl1pPr marL="0" indent="0">
              <a:buNone/>
              <a:defRPr sz="1000" b="1"/>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r>
              <a:rPr lang="en-US" dirty="0"/>
              <a:t>Click to edit</a:t>
            </a:r>
          </a:p>
        </p:txBody>
      </p:sp>
      <p:sp>
        <p:nvSpPr>
          <p:cNvPr id="18" name="Picture Placeholder 17"/>
          <p:cNvSpPr>
            <a:spLocks noGrp="1" noChangeAspect="1"/>
          </p:cNvSpPr>
          <p:nvPr>
            <p:ph type="pic" sz="quarter" idx="24"/>
          </p:nvPr>
        </p:nvSpPr>
        <p:spPr>
          <a:xfrm>
            <a:off x="0" y="0"/>
            <a:ext cx="5943600" cy="6858000"/>
          </a:xfrm>
        </p:spPr>
        <p:txBody>
          <a:bodyPr/>
          <a:lstStyle/>
          <a:p>
            <a:endParaRPr lang="en-US" dirty="0"/>
          </a:p>
        </p:txBody>
      </p:sp>
      <p:sp>
        <p:nvSpPr>
          <p:cNvPr id="19" name="Slide Number Placeholder 5"/>
          <p:cNvSpPr>
            <a:spLocks noGrp="1"/>
          </p:cNvSpPr>
          <p:nvPr>
            <p:ph type="sldNum" sz="quarter" idx="33"/>
          </p:nvPr>
        </p:nvSpPr>
        <p:spPr>
          <a:xfrm>
            <a:off x="6553200" y="6356350"/>
            <a:ext cx="2133600" cy="365125"/>
          </a:xfrm>
        </p:spPr>
        <p:txBody>
          <a:bodyPr/>
          <a:lstStyle>
            <a:lvl1pPr>
              <a:defRPr sz="900">
                <a:solidFill>
                  <a:schemeClr val="tx1"/>
                </a:solidFill>
              </a:defRPr>
            </a:lvl1pPr>
          </a:lstStyle>
          <a:p>
            <a:fld id="{5C96B3B5-0C06-2E4B-A6BA-5300872BB04D}" type="slidenum">
              <a:rPr lang="en-US" smtClean="0"/>
              <a:pPr/>
              <a:t>‹#›</a:t>
            </a:fld>
            <a:endParaRPr lang="en-US" dirty="0"/>
          </a:p>
        </p:txBody>
      </p:sp>
    </p:spTree>
    <p:extLst>
      <p:ext uri="{BB962C8B-B14F-4D97-AF65-F5344CB8AC3E}">
        <p14:creationId xmlns:p14="http://schemas.microsoft.com/office/powerpoint/2010/main" val="398047576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D28158-3A2E-AE46-B753-CE8265560905}" type="datetime1">
              <a:rPr lang="en-US" smtClean="0"/>
              <a:pPr/>
              <a:t>12/28/2020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96B3B5-0C06-2E4B-A6BA-5300872BB04D}" type="slidenum">
              <a:rPr lang="en-US" smtClean="0"/>
              <a:pPr/>
              <a:t>‹#›</a:t>
            </a:fld>
            <a:endParaRPr lang="en-US" dirty="0"/>
          </a:p>
        </p:txBody>
      </p:sp>
    </p:spTree>
    <p:extLst>
      <p:ext uri="{BB962C8B-B14F-4D97-AF65-F5344CB8AC3E}">
        <p14:creationId xmlns:p14="http://schemas.microsoft.com/office/powerpoint/2010/main" val="141763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8" r:id="rId7"/>
    <p:sldLayoutId id="2147483659" r:id="rId8"/>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levin@cuddyfede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000" dirty="0"/>
              <a:t>TERMINATING IRREVOCABLE TRUSTS, WEALTH PLANNING AND TRUST PLANNING</a:t>
            </a:r>
          </a:p>
        </p:txBody>
      </p:sp>
      <p:sp>
        <p:nvSpPr>
          <p:cNvPr id="3" name="Subtitle 2"/>
          <p:cNvSpPr>
            <a:spLocks noGrp="1"/>
          </p:cNvSpPr>
          <p:nvPr>
            <p:ph type="subTitle" idx="1"/>
          </p:nvPr>
        </p:nvSpPr>
        <p:spPr/>
        <p:txBody>
          <a:bodyPr/>
          <a:lstStyle/>
          <a:p>
            <a:r>
              <a:rPr lang="en-US" dirty="0"/>
              <a:t>COMMON TRUST STRUCTURES </a:t>
            </a:r>
          </a:p>
          <a:p>
            <a:r>
              <a:rPr lang="en-US" dirty="0"/>
              <a:t>By:  Leslie Levin, Esq.  </a:t>
            </a:r>
          </a:p>
          <a:p>
            <a:r>
              <a:rPr lang="en-US" dirty="0">
                <a:hlinkClick r:id="rId3"/>
              </a:rPr>
              <a:t>llevin@cuddyfeder.com</a:t>
            </a:r>
            <a:endParaRPr lang="en-US" dirty="0"/>
          </a:p>
          <a:p>
            <a:endParaRPr lang="en-US" dirty="0"/>
          </a:p>
        </p:txBody>
      </p:sp>
      <p:sp>
        <p:nvSpPr>
          <p:cNvPr id="4" name="Text Placeholder 3"/>
          <p:cNvSpPr>
            <a:spLocks noGrp="1"/>
          </p:cNvSpPr>
          <p:nvPr>
            <p:ph type="body" sz="quarter" idx="11"/>
          </p:nvPr>
        </p:nvSpPr>
        <p:spPr/>
        <p:txBody>
          <a:bodyPr/>
          <a:lstStyle/>
          <a:p>
            <a:r>
              <a:rPr lang="en-US" dirty="0"/>
              <a:t>December 9, 2020 </a:t>
            </a:r>
          </a:p>
        </p:txBody>
      </p:sp>
      <p:sp>
        <p:nvSpPr>
          <p:cNvPr id="5" name="Text Placeholder 4"/>
          <p:cNvSpPr>
            <a:spLocks noGrp="1"/>
          </p:cNvSpPr>
          <p:nvPr>
            <p:ph type="body" sz="quarter" idx="12"/>
          </p:nvPr>
        </p:nvSpPr>
        <p:spPr/>
        <p:txBody>
          <a:bodyPr/>
          <a:lstStyle/>
          <a:p>
            <a:r>
              <a:rPr lang="en-US" dirty="0"/>
              <a:t>WESTCHESTER</a:t>
            </a:r>
          </a:p>
          <a:p>
            <a:endParaRPr lang="en-US" dirty="0"/>
          </a:p>
          <a:p>
            <a:r>
              <a:rPr lang="en-US" dirty="0"/>
              <a:t>NEW YORK CITY  </a:t>
            </a:r>
          </a:p>
          <a:p>
            <a:endParaRPr lang="en-US" dirty="0"/>
          </a:p>
          <a:p>
            <a:r>
              <a:rPr lang="en-US" dirty="0"/>
              <a:t>HUDSON VALLEY </a:t>
            </a:r>
          </a:p>
          <a:p>
            <a:endParaRPr lang="en-US" dirty="0"/>
          </a:p>
          <a:p>
            <a:r>
              <a:rPr lang="en-US" dirty="0"/>
              <a:t>CONNECTICUT </a:t>
            </a:r>
          </a:p>
        </p:txBody>
      </p:sp>
      <p:sp>
        <p:nvSpPr>
          <p:cNvPr id="6" name="Text Placeholder 5"/>
          <p:cNvSpPr>
            <a:spLocks noGrp="1"/>
          </p:cNvSpPr>
          <p:nvPr>
            <p:ph type="body" sz="quarter" idx="13"/>
          </p:nvPr>
        </p:nvSpPr>
        <p:spPr/>
        <p:txBody>
          <a:bodyPr/>
          <a:lstStyle/>
          <a:p>
            <a:r>
              <a:rPr lang="is-IS" dirty="0"/>
              <a:t>T 914 761 1300  </a:t>
            </a:r>
          </a:p>
          <a:p>
            <a:r>
              <a:rPr lang="is-IS" dirty="0"/>
              <a:t>F 914 761 5372</a:t>
            </a:r>
            <a:endParaRPr lang="is-IS" b="1" dirty="0"/>
          </a:p>
          <a:p>
            <a:r>
              <a:rPr lang="is-IS" b="1" dirty="0"/>
              <a:t>cuddyfeder.com</a:t>
            </a:r>
            <a:endParaRPr lang="en-US" b="1" dirty="0"/>
          </a:p>
        </p:txBody>
      </p:sp>
      <p:pic>
        <p:nvPicPr>
          <p:cNvPr id="3076" name="Picture 4" descr="Leslie Levin - New York Estate Lawyer - Non-Profit Attorney">
            <a:extLst>
              <a:ext uri="{FF2B5EF4-FFF2-40B4-BE49-F238E27FC236}">
                <a16:creationId xmlns:a16="http://schemas.microsoft.com/office/drawing/2014/main" id="{74E4CC7A-9496-4E77-AD4A-F6F0FFB8D8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5135" y="5161036"/>
            <a:ext cx="1428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6181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REVOCABLE TRUST (LIVING TRUST) </a:t>
            </a:r>
          </a:p>
          <a:p>
            <a:pPr algn="just"/>
            <a:r>
              <a:rPr lang="en-US" dirty="0"/>
              <a:t>Trust that can be terminated or amended by the Grantor during Grantor's lifetime. Amendments and revocation must be in writing and executed by the person with authority to amend or revoke.  Such writing should be acknowledged or witnessed by two witnesses.  Written notice of the amendment or revocation must be delivered to at least one Trustee if there is a Trustee other than the Grantor.  EPTL §7-1.17.</a:t>
            </a:r>
          </a:p>
          <a:p>
            <a:pPr algn="just"/>
            <a:r>
              <a:rPr lang="en-US" dirty="0"/>
              <a:t>Used as a Will substitute and contains the same provisions as a Will.</a:t>
            </a:r>
          </a:p>
          <a:p>
            <a:pPr algn="just"/>
            <a:r>
              <a:rPr lang="en-US" dirty="0"/>
              <a:t>Trust also contains provisions for how the trust is administered during the lifetime of the Grantor.  </a:t>
            </a:r>
          </a:p>
          <a:p>
            <a:pPr algn="just"/>
            <a:r>
              <a:rPr lang="en-US" dirty="0"/>
              <a:t>Pursuant to EPTL §7-1.17, revocable trusts must be in writing, executed and acknowledged by the Grantor.  If there are Trustees other than the grantor, then at least one Trustee must also execute the Trust.  The execution must either be notarized or witnessed by two witnesses.</a:t>
            </a:r>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10</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2455978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REVOCABLE TRUST (LIVING TRUST) </a:t>
            </a:r>
          </a:p>
          <a:p>
            <a:pPr algn="just"/>
            <a:r>
              <a:rPr lang="en-US" dirty="0"/>
              <a:t>Reasons to use the Revocable Trust instead of a Will:</a:t>
            </a:r>
          </a:p>
          <a:p>
            <a:pPr algn="just"/>
            <a:r>
              <a:rPr lang="en-US" dirty="0"/>
              <a:t>Avoid probate due to heir issues or possible will contest.</a:t>
            </a:r>
          </a:p>
          <a:p>
            <a:pPr algn="just"/>
            <a:r>
              <a:rPr lang="en-US" dirty="0"/>
              <a:t>Avoid ancillary probate due to residences in multiple jurisdictions.</a:t>
            </a:r>
          </a:p>
          <a:p>
            <a:pPr algn="just"/>
            <a:r>
              <a:rPr lang="en-US" dirty="0"/>
              <a:t>Avoid court imposed accountings on testamentary trust.</a:t>
            </a:r>
          </a:p>
          <a:p>
            <a:pPr algn="just"/>
            <a:r>
              <a:rPr lang="en-US" dirty="0"/>
              <a:t>Ensure smooth transition of management of assets for family post death of Grantor.</a:t>
            </a:r>
          </a:p>
          <a:p>
            <a:pPr algn="just"/>
            <a:r>
              <a:rPr lang="en-US" dirty="0"/>
              <a:t>Assist Grantor with managing assets during lifetime. </a:t>
            </a:r>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11</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2752907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LIFE INSURANCE TRUST (ILIT)</a:t>
            </a:r>
          </a:p>
          <a:p>
            <a:pPr algn="just"/>
            <a:r>
              <a:rPr lang="en-US" dirty="0"/>
              <a:t>Trust created to own one (1) or more life insurance policies to keep insurance proceeds available immediately upon death while the Grantor's other assets are tied up during the probate process and keeps the insurance out of the Grantor's estate to save estate taxes.  </a:t>
            </a:r>
          </a:p>
          <a:p>
            <a:pPr algn="just"/>
            <a:r>
              <a:rPr lang="en-US" dirty="0"/>
              <a:t>Trust can apply for a new policy or can receive an existing policy on the Grantor's life.</a:t>
            </a:r>
          </a:p>
          <a:p>
            <a:pPr algn="just"/>
            <a:r>
              <a:rPr lang="en-US" dirty="0"/>
              <a:t>If the Grantor lives for more than three years after an existing insurance policy is transferred into the trust, the policy proceeds should not be included in the Grantor's estate.  The applicable exclusion amount allocated against the cash value of existing policies and a Federal U.S. Gift (and Generation-Skipping Transfer) Tax Return (Form 709) must be filed. </a:t>
            </a:r>
          </a:p>
          <a:p>
            <a:pPr marL="0" indent="0" algn="just">
              <a:buNone/>
            </a:pPr>
            <a:endParaRPr lang="en-US" dirty="0"/>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12</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3525308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LIFE INSURANCE TRUST (ILIT)</a:t>
            </a:r>
          </a:p>
          <a:p>
            <a:pPr algn="just"/>
            <a:r>
              <a:rPr lang="en-US" dirty="0"/>
              <a:t>During the Grantor’s lifetime, the annual premium is contributed by the Grantor to the trust and then the Trustees pay the premium.  </a:t>
            </a:r>
          </a:p>
          <a:p>
            <a:pPr algn="just"/>
            <a:r>
              <a:rPr lang="en-US" dirty="0"/>
              <a:t>Trust must contain Crummey provision for premium contribution to qualify as an annual exclusion gift ($15,000, indexed for inflation, under IRC §2503(b)):  beneficiary has right to withdraw trust assets (</a:t>
            </a:r>
            <a:r>
              <a:rPr lang="en-US" u="sng" dirty="0"/>
              <a:t>Crummey v. Commissioner</a:t>
            </a:r>
            <a:r>
              <a:rPr lang="en-US" dirty="0"/>
              <a:t>, (397 F.2d 82 (9th Cir. 1968)).</a:t>
            </a:r>
          </a:p>
          <a:p>
            <a:pPr algn="just"/>
            <a:r>
              <a:rPr lang="en-US" dirty="0"/>
              <a:t>The beneficiary must have notice of right of withdrawal (Crummey Notice) and have a reasonable amount of time to exercise right of withdrawal before it lapses.  Rev. Rul. 81-7, 1981-1 C.B. 474</a:t>
            </a:r>
          </a:p>
          <a:p>
            <a:pPr algn="just"/>
            <a:r>
              <a:rPr lang="en-US" dirty="0"/>
              <a:t>Upon the Grantor's death, the Trustees will collect the insurance proceeds and then administer them for the exclusive benefit of the trust beneficiaries (usually the surviving spouse and then the children) similar to how discussed previously.</a:t>
            </a:r>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13</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2808967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QUALIFIED PERSONAL RESIDENCE TRUSTS (QPRT)</a:t>
            </a:r>
          </a:p>
          <a:p>
            <a:pPr algn="just"/>
            <a:r>
              <a:rPr lang="en-US" dirty="0"/>
              <a:t>The Grantor lives in the residence during the term of the trust and pays ordinary and recurring expenses such as real estate taxes, insurance and minor repairs.</a:t>
            </a:r>
          </a:p>
          <a:p>
            <a:pPr algn="just"/>
            <a:r>
              <a:rPr lang="en-US" dirty="0"/>
              <a:t>If Grantor survives the term of the trust, the residence (and the appreciation) is removed from the Grantor's estate and there is no step-up in basis on the value of the house upon the death of the Grantor.</a:t>
            </a:r>
          </a:p>
          <a:p>
            <a:pPr algn="just"/>
            <a:r>
              <a:rPr lang="en-US" dirty="0"/>
              <a:t>At the end of the QPRT term, the Grantor can rent the residence from the beneficiaries at fair market rent and there should be a lease.  Rental payments will also reduce Grantor’s taxable estate and pass more money to children above the annual exclusion.</a:t>
            </a:r>
          </a:p>
          <a:p>
            <a:pPr algn="just"/>
            <a:r>
              <a:rPr lang="en-US" dirty="0"/>
              <a:t>If Grantor does not survive the term of the trust, then date of death value is includable in Grantor’s estate.</a:t>
            </a:r>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14</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352982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QUALIFIED PERSONAL RESIDENCE TRUSTS (QPRT)</a:t>
            </a:r>
          </a:p>
          <a:p>
            <a:pPr algn="just"/>
            <a:r>
              <a:rPr lang="en-US" dirty="0"/>
              <a:t>The donor transfers a residence to the trust (Treas. Reg. §25.2702-5) and the value of residence is discounted to account for term of trust and age of grantor.  </a:t>
            </a:r>
          </a:p>
          <a:p>
            <a:pPr algn="just"/>
            <a:r>
              <a:rPr lang="en-US" dirty="0"/>
              <a:t>Best when the §7520 rates are high because high §7520 rates result in a lower gift value.  Right now it is low (0.6% for December 2020).</a:t>
            </a:r>
          </a:p>
          <a:p>
            <a:pPr algn="just"/>
            <a:r>
              <a:rPr lang="en-US" dirty="0"/>
              <a:t>Best when housing prices are low because a discount is taken on the already depressed value of the home.  Donor able to transfer what would normally be a large asset at a fraction of its worth to children.  Right now pandemic has lowered property values in many places.</a:t>
            </a:r>
          </a:p>
          <a:p>
            <a:pPr algn="just"/>
            <a:r>
              <a:rPr lang="en-US" dirty="0"/>
              <a:t>Best when capital gains tax will be less than estate tax would be if die owning residence.</a:t>
            </a:r>
          </a:p>
          <a:p>
            <a:pPr algn="just"/>
            <a:r>
              <a:rPr lang="en-US" dirty="0"/>
              <a:t>Best with vacation homes to avoid ancillary probate.</a:t>
            </a:r>
          </a:p>
          <a:p>
            <a:pPr algn="just"/>
            <a:endParaRPr lang="en-US" dirty="0"/>
          </a:p>
          <a:p>
            <a:pPr algn="just"/>
            <a:endParaRPr lang="en-US" dirty="0"/>
          </a:p>
          <a:p>
            <a:pPr algn="just"/>
            <a:endParaRPr lang="en-US" dirty="0"/>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15</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3949094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QUALIFIED PERSONAL RESIDENCE TRUSTS (QPRT)</a:t>
            </a:r>
          </a:p>
          <a:p>
            <a:pPr algn="just"/>
            <a:r>
              <a:rPr lang="en-US" dirty="0"/>
              <a:t>The Grantor cannot buy back the residence from the beneficiaries (nor can the Grantor's spouse). </a:t>
            </a:r>
          </a:p>
          <a:p>
            <a:pPr algn="just"/>
            <a:r>
              <a:rPr lang="en-US" dirty="0"/>
              <a:t>Real estate is transferred into the QPRT by transferring the real estate with a deed and related transfer documents.  </a:t>
            </a:r>
          </a:p>
          <a:p>
            <a:pPr algn="just"/>
            <a:r>
              <a:rPr lang="en-US" dirty="0"/>
              <a:t>Nominee agreement can be used when a co-op board will not approve the transfer.  Approved by the IRS (See Private Letter Rulings 9249014, September 4, 1992 and 9433016, May 18, 1994).</a:t>
            </a:r>
          </a:p>
          <a:p>
            <a:pPr algn="just"/>
            <a:r>
              <a:rPr lang="en-US" dirty="0"/>
              <a:t>When making the gift, the donor applies available lifetime unified credit against the gift and files a Form 709 Gift Tax Return.  </a:t>
            </a:r>
          </a:p>
          <a:p>
            <a:pPr algn="just"/>
            <a:endParaRPr lang="en-US" dirty="0"/>
          </a:p>
          <a:p>
            <a:pPr algn="just"/>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16</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2852773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2503(c) TRUST </a:t>
            </a:r>
          </a:p>
          <a:p>
            <a:pPr algn="just"/>
            <a:r>
              <a:rPr lang="en-US" dirty="0"/>
              <a:t>Used for gifts to children and/or grandchildren to be used for expenses in addition to education expenses or wants greater investment options for the gift, instead of making a gift to the §529 Plan (or in addition to).</a:t>
            </a:r>
          </a:p>
          <a:p>
            <a:pPr algn="just"/>
            <a:r>
              <a:rPr lang="en-US" dirty="0"/>
              <a:t>Can receive annual exclusion gifts or unified credit gifts.  Gift tax return must be filed.  Reduces Grantor’s taxable estate.  Can apply Generation Skipping Transfer (“GST”) Tax Exemption against the gift.</a:t>
            </a:r>
          </a:p>
          <a:p>
            <a:pPr algn="just"/>
            <a:r>
              <a:rPr lang="en-US" dirty="0"/>
              <a:t>Upon the beneficiary attaining the age of 21, the beneficiary must be given at least 30 day notice of right to withdraw all trust assets.</a:t>
            </a:r>
          </a:p>
          <a:p>
            <a:pPr algn="just"/>
            <a:r>
              <a:rPr lang="en-US" dirty="0"/>
              <a:t>Trust can continue beyond age 21 if beneficiary does not withdraw assets.</a:t>
            </a:r>
          </a:p>
          <a:p>
            <a:pPr algn="just"/>
            <a:r>
              <a:rPr lang="en-US" dirty="0"/>
              <a:t>Risk that the beneficiary will take the assets at 21 and not leave them in the trust.</a:t>
            </a:r>
          </a:p>
          <a:p>
            <a:pPr algn="just"/>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17</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1662049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2503(c) TRUST </a:t>
            </a:r>
          </a:p>
          <a:p>
            <a:pPr algn="just"/>
            <a:r>
              <a:rPr lang="en-US" dirty="0"/>
              <a:t>Discretionary vs. mandatory income distributions.</a:t>
            </a:r>
          </a:p>
          <a:p>
            <a:pPr algn="just"/>
            <a:r>
              <a:rPr lang="en-US" dirty="0"/>
              <a:t>Discretionary principal distributions for any reason or limited to ascertainable standard (HEMS).</a:t>
            </a:r>
          </a:p>
          <a:p>
            <a:pPr algn="just"/>
            <a:r>
              <a:rPr lang="en-US" dirty="0"/>
              <a:t>Can include principal distributions at various ages or after certain amount of time has passed.</a:t>
            </a:r>
          </a:p>
          <a:p>
            <a:pPr algn="just"/>
            <a:r>
              <a:rPr lang="en-US" dirty="0"/>
              <a:t>Can include substance abuse provision. </a:t>
            </a:r>
          </a:p>
          <a:p>
            <a:pPr algn="just"/>
            <a:r>
              <a:rPr lang="en-US" dirty="0"/>
              <a:t>Can include creditor provision.</a:t>
            </a:r>
          </a:p>
          <a:p>
            <a:pPr algn="just"/>
            <a:r>
              <a:rPr lang="en-US" dirty="0"/>
              <a:t>Can include general power of appointment to avoid application of GST tax exemption (or tax).</a:t>
            </a:r>
          </a:p>
          <a:p>
            <a:pPr algn="just"/>
            <a:r>
              <a:rPr lang="en-US" dirty="0"/>
              <a:t>Can ensure funds available for higher education in case grantor predeceases attendance of college by grandchild.</a:t>
            </a:r>
          </a:p>
          <a:p>
            <a:pPr algn="just"/>
            <a:endParaRPr lang="en-US" dirty="0"/>
          </a:p>
          <a:p>
            <a:pPr marL="0" indent="0" algn="just">
              <a:buNone/>
            </a:pPr>
            <a:endParaRPr lang="en-US" dirty="0"/>
          </a:p>
          <a:p>
            <a:pPr algn="just"/>
            <a:endParaRPr lang="en-US" dirty="0"/>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18</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3822359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SUPPLEMENTAL NEEDS TRUST (SNT) </a:t>
            </a:r>
          </a:p>
          <a:p>
            <a:pPr algn="just"/>
            <a:r>
              <a:rPr lang="en-US" dirty="0"/>
              <a:t>Either testamentary or inter vivos.</a:t>
            </a:r>
          </a:p>
          <a:p>
            <a:pPr algn="just"/>
            <a:r>
              <a:rPr lang="en-US" dirty="0"/>
              <a:t>Can be used for currently disabled beneficiaries or in case a beneficiary becomes disabled at a future time.</a:t>
            </a:r>
          </a:p>
          <a:p>
            <a:pPr algn="just"/>
            <a:r>
              <a:rPr lang="en-US" dirty="0"/>
              <a:t>Will not render trust beneficiary as ineligible for any government program like Medicaid.</a:t>
            </a:r>
          </a:p>
          <a:p>
            <a:pPr algn="just"/>
            <a:r>
              <a:rPr lang="en-US" dirty="0"/>
              <a:t>Trust assets add to the quality of the beneficiary’s life by supplementing government programs rather than substituting for government programs. </a:t>
            </a:r>
          </a:p>
          <a:p>
            <a:pPr algn="just"/>
            <a:r>
              <a:rPr lang="en-US" dirty="0"/>
              <a:t>Federal law can change or beneficiary could move to another state which has programs with different eligibility requirements.  Therefore, the trust can provide that the trustees have the power to modify the terms of the trust only to ensure the beneficiary’s eligibility for means tested programs. </a:t>
            </a:r>
          </a:p>
          <a:p>
            <a:pPr marL="0" indent="0" algn="just">
              <a:buNone/>
            </a:pPr>
            <a:endParaRPr lang="en-US" dirty="0"/>
          </a:p>
          <a:p>
            <a:pPr algn="just"/>
            <a:endParaRPr lang="en-US" dirty="0"/>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19</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1274698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 Basics</a:t>
            </a:r>
          </a:p>
        </p:txBody>
      </p:sp>
      <p:sp>
        <p:nvSpPr>
          <p:cNvPr id="3" name="Content Placeholder 2"/>
          <p:cNvSpPr>
            <a:spLocks noGrp="1"/>
          </p:cNvSpPr>
          <p:nvPr>
            <p:ph idx="1"/>
          </p:nvPr>
        </p:nvSpPr>
        <p:spPr/>
        <p:txBody>
          <a:bodyPr/>
          <a:lstStyle/>
          <a:p>
            <a:pPr algn="just"/>
            <a:r>
              <a:rPr lang="en-US" dirty="0"/>
              <a:t>Separate document or provisions in a Will directing Trustees to manage and control assets (money, real estate, business, etc.) for the benefit of one or more persons.</a:t>
            </a:r>
          </a:p>
          <a:p>
            <a:r>
              <a:rPr lang="en-US" dirty="0"/>
              <a:t>Grantor/Settlor - Competent person, 18 years or older, who states his or her wishes with regard to assets administered pursuant to the terms of the Trust Agreement.</a:t>
            </a:r>
          </a:p>
          <a:p>
            <a:r>
              <a:rPr lang="en-US" dirty="0"/>
              <a:t>Beneficiary - Person(s) for whom the Trust is administered.</a:t>
            </a:r>
          </a:p>
          <a:p>
            <a:r>
              <a:rPr lang="en-US" dirty="0"/>
              <a:t>Trustee - Legal owner of the trust property (or trust corpus) who holds the property for the benefit of the beneficiary.  The Trustee owes a fiduciary duty to manage and preserve assets for the beneficiaries.</a:t>
            </a:r>
          </a:p>
        </p:txBody>
      </p:sp>
      <p:sp>
        <p:nvSpPr>
          <p:cNvPr id="4" name="Slide Number Placeholder 3"/>
          <p:cNvSpPr>
            <a:spLocks noGrp="1"/>
          </p:cNvSpPr>
          <p:nvPr>
            <p:ph type="sldNum" sz="quarter" idx="12"/>
          </p:nvPr>
        </p:nvSpPr>
        <p:spPr/>
        <p:txBody>
          <a:bodyPr/>
          <a:lstStyle/>
          <a:p>
            <a:fld id="{5C96B3B5-0C06-2E4B-A6BA-5300872BB04D}" type="slidenum">
              <a:rPr lang="en-US" smtClean="0"/>
              <a:pPr/>
              <a:t>2</a:t>
            </a:fld>
            <a:endParaRPr lang="en-US" dirty="0"/>
          </a:p>
        </p:txBody>
      </p:sp>
      <p:sp>
        <p:nvSpPr>
          <p:cNvPr id="5" name="Text Placeholder 4"/>
          <p:cNvSpPr>
            <a:spLocks noGrp="1"/>
          </p:cNvSpPr>
          <p:nvPr>
            <p:ph type="body" idx="13"/>
          </p:nvPr>
        </p:nvSpPr>
        <p:spPr/>
        <p:txBody>
          <a:bodyPr/>
          <a:lstStyle/>
          <a:p>
            <a:r>
              <a:rPr lang="en-US" sz="2400" dirty="0"/>
              <a:t>What is a Trust?</a:t>
            </a:r>
          </a:p>
        </p:txBody>
      </p:sp>
    </p:spTree>
    <p:extLst>
      <p:ext uri="{BB962C8B-B14F-4D97-AF65-F5344CB8AC3E}">
        <p14:creationId xmlns:p14="http://schemas.microsoft.com/office/powerpoint/2010/main" val="32326377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SUPPLEMENTAL NEEDS TRUST (SNT) </a:t>
            </a:r>
          </a:p>
          <a:p>
            <a:pPr algn="just"/>
            <a:r>
              <a:rPr lang="en-US" dirty="0"/>
              <a:t>Trustee can purchase a specialized vehicle for the beneficiary’s benefit.  </a:t>
            </a:r>
          </a:p>
          <a:p>
            <a:pPr algn="just"/>
            <a:r>
              <a:rPr lang="en-US" dirty="0"/>
              <a:t>Trustee can invest in housing for the beneficiary.  </a:t>
            </a:r>
          </a:p>
          <a:p>
            <a:pPr algn="just"/>
            <a:r>
              <a:rPr lang="en-US" dirty="0"/>
              <a:t>Trust can also provide for family visitation, education, investment, insurance, vacation, recreation, restaurant meals, social services, legal services and purchase of goods for the beneficiary such as computers, stereos, televisions, exercise equipment and medical equipment (not covered by Medicaid). .</a:t>
            </a:r>
          </a:p>
          <a:p>
            <a:pPr algn="just"/>
            <a:r>
              <a:rPr lang="en-US" dirty="0"/>
              <a:t>All means tested government benefit programs treat cash as income.  Therefore, the beneficiary should never be given cash.  Instead, the beneficiary can use a credit card paid for by the trust.  Beneficiary cannot use a debit card, as a debit card is deemed to be cash.</a:t>
            </a:r>
          </a:p>
          <a:p>
            <a:pPr algn="just"/>
            <a:r>
              <a:rPr lang="en-US" dirty="0"/>
              <a:t>Three types of Supplemental Needs Trusts:  </a:t>
            </a:r>
            <a:r>
              <a:rPr lang="en-US" b="1" dirty="0"/>
              <a:t>THIRD PARTY TRUST,</a:t>
            </a:r>
            <a:r>
              <a:rPr lang="en-US" dirty="0"/>
              <a:t> </a:t>
            </a:r>
            <a:r>
              <a:rPr lang="en-US" b="1" dirty="0"/>
              <a:t>FIRST PARTY TRUST (SELF SETTLED TRUST) </a:t>
            </a:r>
            <a:r>
              <a:rPr lang="en-US" dirty="0"/>
              <a:t>and</a:t>
            </a:r>
            <a:r>
              <a:rPr lang="en-US" b="1" dirty="0"/>
              <a:t> POOLED TRUST</a:t>
            </a:r>
            <a:endParaRPr lang="en-US" dirty="0"/>
          </a:p>
          <a:p>
            <a:pPr algn="just"/>
            <a:endParaRPr lang="en-US" dirty="0"/>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20</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2057862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SUPPLEMENTAL NEEDS TRUST (SNT) – THIRD PARTY TRUST</a:t>
            </a:r>
          </a:p>
          <a:p>
            <a:pPr algn="just"/>
            <a:r>
              <a:rPr lang="en-US" dirty="0"/>
              <a:t>Assets do not belong to the beneficiary before they are contributed to the trust.  </a:t>
            </a:r>
          </a:p>
          <a:p>
            <a:pPr algn="just"/>
            <a:r>
              <a:rPr lang="en-US" dirty="0"/>
              <a:t>No additions to the trust can be made by any person legally responsible for the beneficiary.  </a:t>
            </a:r>
          </a:p>
          <a:p>
            <a:pPr algn="just"/>
            <a:r>
              <a:rPr lang="en-US" dirty="0"/>
              <a:t>Upon the death of the beneficiary, the assets can be distributed to whomever the grantors wish. </a:t>
            </a:r>
          </a:p>
          <a:p>
            <a:pPr algn="just"/>
            <a:r>
              <a:rPr lang="en-US" dirty="0"/>
              <a:t>Gifts to the trust do not qualify as annual gifts.  Therefore, gift tax return must be filed.  </a:t>
            </a:r>
          </a:p>
          <a:p>
            <a:pPr algn="just"/>
            <a:r>
              <a:rPr lang="en-US" dirty="0"/>
              <a:t>The grantor (or anyone else for that matter) can name the trust as a beneficiary under a Will.  </a:t>
            </a:r>
          </a:p>
          <a:p>
            <a:pPr algn="just"/>
            <a:r>
              <a:rPr lang="en-US" dirty="0"/>
              <a:t>Can also be the beneficiary of a life insurance policy.  </a:t>
            </a:r>
          </a:p>
          <a:p>
            <a:pPr algn="just"/>
            <a:r>
              <a:rPr lang="en-US" dirty="0"/>
              <a:t>Does not require court approval of accounts.  </a:t>
            </a:r>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21</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2831363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SUPPLEMENTAL NEEDS TRUST (SNT) – THIRD PARTY TRUST</a:t>
            </a:r>
          </a:p>
          <a:p>
            <a:pPr algn="just"/>
            <a:r>
              <a:rPr lang="en-US" dirty="0"/>
              <a:t>SSI is an income supplement for food and shelter for persons who are blind or disabled.  Persons who receive SSI also receive Medicaid.  The reverse is not true.  </a:t>
            </a:r>
          </a:p>
          <a:p>
            <a:pPr algn="just"/>
            <a:r>
              <a:rPr lang="en-US" dirty="0"/>
              <a:t>To avoid the risk that the disabled beneficiary’s SSI income could be reduced by up to one-third by income “in kind” for housing, the trust uses restrictive language with respect to housing.  No payments allowed for food or shelter.  </a:t>
            </a:r>
          </a:p>
          <a:p>
            <a:pPr algn="just"/>
            <a:r>
              <a:rPr lang="en-US" dirty="0"/>
              <a:t>Income “in kind” refers to indirect income such as the parent paying rent on behalf of the disabled child, mortgage, real property taxes, heating, fuel, gas, electricity, water, sewage and garbage.  </a:t>
            </a:r>
          </a:p>
          <a:p>
            <a:pPr algn="just"/>
            <a:r>
              <a:rPr lang="en-US" dirty="0"/>
              <a:t>Purchasing (or investing in) a house is not treated as income in kind. </a:t>
            </a:r>
          </a:p>
          <a:p>
            <a:pPr algn="just"/>
            <a:r>
              <a:rPr lang="en-US" dirty="0"/>
              <a:t>Medicaid does not recognize income in kind. Despite the reduction in SSI income, the beneficiary may be better off with the distribution for rent as the SSI income may not cover the rent.  A properly drawn trust will allow for trustee discretion in such a situation.</a:t>
            </a:r>
          </a:p>
        </p:txBody>
      </p:sp>
      <p:sp>
        <p:nvSpPr>
          <p:cNvPr id="4" name="Slide Number Placeholder 3"/>
          <p:cNvSpPr>
            <a:spLocks noGrp="1"/>
          </p:cNvSpPr>
          <p:nvPr>
            <p:ph type="sldNum" sz="quarter" idx="12"/>
          </p:nvPr>
        </p:nvSpPr>
        <p:spPr/>
        <p:txBody>
          <a:bodyPr/>
          <a:lstStyle/>
          <a:p>
            <a:fld id="{5C96B3B5-0C06-2E4B-A6BA-5300872BB04D}" type="slidenum">
              <a:rPr lang="en-US" smtClean="0"/>
              <a:pPr/>
              <a:t>22</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1570164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SUPPLEMENTAL NEEDS TRUST (SNT) – FIRST PARTY TRUST (SELF-SETTLED TRUST)</a:t>
            </a:r>
          </a:p>
          <a:p>
            <a:pPr algn="just"/>
            <a:r>
              <a:rPr lang="en-US" dirty="0"/>
              <a:t>Assets belong to the beneficiary before they are contributed to the trust.  </a:t>
            </a:r>
          </a:p>
          <a:p>
            <a:pPr algn="just"/>
            <a:r>
              <a:rPr lang="en-US" dirty="0"/>
              <a:t>Trust must be created by:  (i) the individual; (ii) the individual's spouse; (iii) a person, including a court or administrative body, with legal authority to act in place of or on behalf of the individual or the individual's spouse; (iv) a person, including any court or administrative body, acting at the direction or upon the request of the individual or the individual's spouse (42 U.S.C. 1396p(d)(2)(A)(i-iv)).</a:t>
            </a:r>
          </a:p>
          <a:p>
            <a:pPr algn="just"/>
            <a:r>
              <a:rPr lang="en-US" dirty="0"/>
              <a:t>Can be created for disabled individuals if:  (i) the trust is established for a disabled individual while he or she was under the age of 65; (ii) the trust is established by a parent, grandparent, legal guardian, or court; and (iii) the trust provides that upon the death of the disabled individual the state will be paid back by the trust for the medical assistance it has provided, to the extent such amounts remain in the trust (42 U.S.C. 1396p(d)(4)(A) and New York Social Services Law §366 subd.2(b)(2)(iii)(A)).</a:t>
            </a:r>
          </a:p>
        </p:txBody>
      </p:sp>
      <p:sp>
        <p:nvSpPr>
          <p:cNvPr id="4" name="Slide Number Placeholder 3"/>
          <p:cNvSpPr>
            <a:spLocks noGrp="1"/>
          </p:cNvSpPr>
          <p:nvPr>
            <p:ph type="sldNum" sz="quarter" idx="12"/>
          </p:nvPr>
        </p:nvSpPr>
        <p:spPr/>
        <p:txBody>
          <a:bodyPr/>
          <a:lstStyle/>
          <a:p>
            <a:fld id="{5C96B3B5-0C06-2E4B-A6BA-5300872BB04D}" type="slidenum">
              <a:rPr lang="en-US" smtClean="0"/>
              <a:pPr/>
              <a:t>23</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1843275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SUPPLEMENTAL NEEDS TRUST (SNT) – FIRST PARTY TRUST (SELF-SETTLED TRUST)</a:t>
            </a:r>
          </a:p>
          <a:p>
            <a:pPr algn="just"/>
            <a:r>
              <a:rPr lang="en-US" dirty="0"/>
              <a:t>Far more restrictive than a Third Party Trust, including accountings, notices to DSS, and Court approval for execution or funding.</a:t>
            </a:r>
          </a:p>
          <a:p>
            <a:pPr algn="just"/>
            <a:r>
              <a:rPr lang="en-US" dirty="0"/>
              <a:t>No additions to the trust can be made by any person other than the beneficiary.  </a:t>
            </a:r>
          </a:p>
          <a:p>
            <a:pPr algn="just"/>
            <a:r>
              <a:rPr lang="en-US" dirty="0"/>
              <a:t>Upon the death of the beneficiary, the assets must be first be used to pay back any funds expended by the state through Medicaid on behalf of the disabled person during the beneficiary’s lifetime and not just since the inception of the Trust.</a:t>
            </a:r>
          </a:p>
          <a:p>
            <a:pPr algn="just"/>
            <a:r>
              <a:rPr lang="en-US" dirty="0"/>
              <a:t>Payment of funeral expenses cannot be made until Medicaid is paid back.  Therefore, the family may wish to purchase a prepaid burial contract for the beneficiary. </a:t>
            </a:r>
          </a:p>
        </p:txBody>
      </p:sp>
      <p:sp>
        <p:nvSpPr>
          <p:cNvPr id="4" name="Slide Number Placeholder 3"/>
          <p:cNvSpPr>
            <a:spLocks noGrp="1"/>
          </p:cNvSpPr>
          <p:nvPr>
            <p:ph type="sldNum" sz="quarter" idx="12"/>
          </p:nvPr>
        </p:nvSpPr>
        <p:spPr/>
        <p:txBody>
          <a:bodyPr/>
          <a:lstStyle/>
          <a:p>
            <a:fld id="{5C96B3B5-0C06-2E4B-A6BA-5300872BB04D}" type="slidenum">
              <a:rPr lang="en-US" smtClean="0"/>
              <a:pPr/>
              <a:t>24</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3450281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SUPPLEMENTAL NEEDS TRUST (SNT) – FIRST PARTY TRUST (SELF-SETTLED TRUST)</a:t>
            </a:r>
          </a:p>
          <a:p>
            <a:pPr algn="just"/>
            <a:r>
              <a:rPr lang="en-US" dirty="0"/>
              <a:t>No gift occurs, therefore, no gift tax return must be filed.  </a:t>
            </a:r>
          </a:p>
          <a:p>
            <a:pPr algn="just"/>
            <a:r>
              <a:rPr lang="en-US" dirty="0"/>
              <a:t>New York social services district must be notified of the creation/funding of the trust, the death of the beneficiary, substantial distributions if the trust principal exceeds $100,000, transfers for less than fair market value and proof of bonding if the assets exceed $1,000,000. </a:t>
            </a:r>
          </a:p>
          <a:p>
            <a:pPr algn="just"/>
            <a:r>
              <a:rPr lang="en-US" dirty="0"/>
              <a:t>This trust is a grantor trust. Trust assets are to be taxed as though owned by the beneficiary.</a:t>
            </a:r>
          </a:p>
          <a:p>
            <a:pPr algn="just"/>
            <a:r>
              <a:rPr lang="en-US" dirty="0"/>
              <a:t>If there is both a First Party Trust and a Third Party Trust, it would make sense to actually spend the assets in the First Party Trust first so as to reduce the possibility of a payback.</a:t>
            </a:r>
          </a:p>
          <a:p>
            <a:pPr algn="just"/>
            <a:endParaRPr lang="en-US" b="1"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25</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3306004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SUPPLEMENTAL NEEDS TRUST (SNT) – POOLED TRUST</a:t>
            </a:r>
          </a:p>
          <a:p>
            <a:pPr algn="just"/>
            <a:r>
              <a:rPr lang="en-US" dirty="0"/>
              <a:t>If creation of a Supplemental Needs Trust is not an option, a not for profit agency manages the assets of many disabled beneficiaries with separate accounts for each one.  For example when no family members available to serve as Trustee or the amount of money that will be contributed to the Supplemental Needs Trusts is small.</a:t>
            </a:r>
          </a:p>
          <a:p>
            <a:pPr algn="just"/>
            <a:r>
              <a:rPr lang="en-US" dirty="0"/>
              <a:t>Legal fees are minimal and the Trust already exists and is compliant with the Medicaid rules.  </a:t>
            </a:r>
          </a:p>
          <a:p>
            <a:pPr algn="just"/>
            <a:r>
              <a:rPr lang="en-US" dirty="0"/>
              <a:t>The not for profit “pools” the beneficiary assets with the assets of other disabled beneficiaries and manages and invests them together.</a:t>
            </a:r>
          </a:p>
          <a:p>
            <a:pPr algn="just"/>
            <a:r>
              <a:rPr lang="en-US" dirty="0"/>
              <a:t>Accounts used to pay for items not covered by Medicaid.  No funds can be distributed directly to the beneficiary but they can be distributed on behalf of the beneficiary to third parties and can pay bills directly.  </a:t>
            </a:r>
          </a:p>
        </p:txBody>
      </p:sp>
      <p:sp>
        <p:nvSpPr>
          <p:cNvPr id="4" name="Slide Number Placeholder 3"/>
          <p:cNvSpPr>
            <a:spLocks noGrp="1"/>
          </p:cNvSpPr>
          <p:nvPr>
            <p:ph type="sldNum" sz="quarter" idx="12"/>
          </p:nvPr>
        </p:nvSpPr>
        <p:spPr/>
        <p:txBody>
          <a:bodyPr/>
          <a:lstStyle/>
          <a:p>
            <a:fld id="{5C96B3B5-0C06-2E4B-A6BA-5300872BB04D}" type="slidenum">
              <a:rPr lang="en-US" smtClean="0"/>
              <a:pPr/>
              <a:t>26</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3237989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SUPPLEMENTAL NEEDS TRUST (SNT) – POOLED TRUST</a:t>
            </a:r>
          </a:p>
          <a:p>
            <a:pPr algn="just"/>
            <a:r>
              <a:rPr lang="en-US" dirty="0"/>
              <a:t>Contributions of assets to this Trust do not count as a charitable contribution even though a charity is running the Trust.  </a:t>
            </a:r>
          </a:p>
          <a:p>
            <a:pPr algn="just"/>
            <a:r>
              <a:rPr lang="en-US" dirty="0"/>
              <a:t>Often these not for profits offer both a Third Party Trust option and First Party Trust option. </a:t>
            </a:r>
          </a:p>
          <a:p>
            <a:pPr algn="just"/>
            <a:r>
              <a:rPr lang="en-US" dirty="0"/>
              <a:t>There are also pooled trusts designed for excess income for person applying for community based Medicaid (current income level is $875 a month for a senior citizen residing in the community (plus $20 per household)).  Beneficiary’s account can be used to pay for the beneficiary’s living expenses, such as rent, food, utilities and medical supplies not covered by Medicaid.  This option is not available for clients receiving institutional care.</a:t>
            </a:r>
          </a:p>
          <a:p>
            <a:pPr algn="just"/>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27</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708084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INCOME ONLY MEDICAID TRUST</a:t>
            </a:r>
            <a:r>
              <a:rPr lang="en-US" dirty="0"/>
              <a:t> </a:t>
            </a:r>
            <a:endParaRPr lang="en-US" b="1" dirty="0"/>
          </a:p>
          <a:p>
            <a:pPr algn="just"/>
            <a:r>
              <a:rPr lang="en-US" dirty="0"/>
              <a:t>Client may wish to act proactively in the event that such client may become disabled in the future and require Medicaid.  Irrevocable trusts can be used to protect assets. </a:t>
            </a:r>
          </a:p>
          <a:p>
            <a:pPr algn="just"/>
            <a:r>
              <a:rPr lang="en-US" dirty="0"/>
              <a:t>The creation and funding of this Irrevocable Income Only Medicaid Trust will be subject to a five year look back period during which the client would be ineligible for Medicaid for a certain time period.  The client needs to keep enough money available during this period to provide for the client’s comfort and any potential health care needs.  </a:t>
            </a:r>
          </a:p>
          <a:p>
            <a:pPr algn="just"/>
            <a:r>
              <a:rPr lang="en-US" dirty="0"/>
              <a:t>Trust must provide that under no circumstances can the Trustees exercise any discretion to return trust principal to the client. In order for the client to receive any trust principal, the Trustees can make cash distributions to the client’s children who in turn can voluntarily gift assets back to the client or pay for the client’s care.  </a:t>
            </a:r>
          </a:p>
          <a:p>
            <a:pPr algn="just"/>
            <a:r>
              <a:rPr lang="en-US" dirty="0"/>
              <a:t>The client is entitled to income generated by the assets. With regard to a house transferred into the Trust, the income is equivalent to the use and possession of the premises.</a:t>
            </a:r>
          </a:p>
        </p:txBody>
      </p:sp>
      <p:sp>
        <p:nvSpPr>
          <p:cNvPr id="4" name="Slide Number Placeholder 3"/>
          <p:cNvSpPr>
            <a:spLocks noGrp="1"/>
          </p:cNvSpPr>
          <p:nvPr>
            <p:ph type="sldNum" sz="quarter" idx="12"/>
          </p:nvPr>
        </p:nvSpPr>
        <p:spPr/>
        <p:txBody>
          <a:bodyPr/>
          <a:lstStyle/>
          <a:p>
            <a:fld id="{5C96B3B5-0C06-2E4B-A6BA-5300872BB04D}" type="slidenum">
              <a:rPr lang="en-US" smtClean="0"/>
              <a:pPr/>
              <a:t>28</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3743601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IRREVOCABLE INCOME ONLY MEDICAID TRUST</a:t>
            </a:r>
            <a:r>
              <a:rPr lang="en-US" dirty="0"/>
              <a:t> </a:t>
            </a:r>
            <a:endParaRPr lang="en-US" b="1" dirty="0"/>
          </a:p>
          <a:p>
            <a:pPr algn="just"/>
            <a:r>
              <a:rPr lang="en-US" dirty="0"/>
              <a:t>The trust is a "Grantor Trust" which means that the client will be taxed for income tax purposes as though the client continues to own the assets. </a:t>
            </a:r>
          </a:p>
          <a:p>
            <a:r>
              <a:rPr lang="en-US" dirty="0"/>
              <a:t>Trust contains one or two provisions which would give the client the right to change the final disposition of the trust assets. One is exercisable during the client’s lifetime and the other by his last will and testament. These powers give the client the right to change who will ultimately benefit and makes the gift to children uncertain, which renders the gift to them as incomplete.  Therefore, no gift tax upon the transfer of assets to the trust.  </a:t>
            </a:r>
          </a:p>
          <a:p>
            <a:r>
              <a:rPr lang="en-US" dirty="0"/>
              <a:t>Trust assets remain in the client’s taxable estate.  The benefit is that any assets ultimately distributed to the children on the second death will be treated as inherited and the children will receive a step-up in basis for all such assets.  </a:t>
            </a:r>
          </a:p>
        </p:txBody>
      </p:sp>
      <p:sp>
        <p:nvSpPr>
          <p:cNvPr id="4" name="Slide Number Placeholder 3"/>
          <p:cNvSpPr>
            <a:spLocks noGrp="1"/>
          </p:cNvSpPr>
          <p:nvPr>
            <p:ph type="sldNum" sz="quarter" idx="12"/>
          </p:nvPr>
        </p:nvSpPr>
        <p:spPr/>
        <p:txBody>
          <a:bodyPr/>
          <a:lstStyle/>
          <a:p>
            <a:fld id="{5C96B3B5-0C06-2E4B-A6BA-5300872BB04D}" type="slidenum">
              <a:rPr lang="en-US" smtClean="0"/>
              <a:pPr/>
              <a:t>29</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918229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 Basics</a:t>
            </a:r>
          </a:p>
        </p:txBody>
      </p:sp>
      <p:sp>
        <p:nvSpPr>
          <p:cNvPr id="3" name="Content Placeholder 2"/>
          <p:cNvSpPr>
            <a:spLocks noGrp="1"/>
          </p:cNvSpPr>
          <p:nvPr>
            <p:ph idx="1"/>
          </p:nvPr>
        </p:nvSpPr>
        <p:spPr/>
        <p:txBody>
          <a:bodyPr/>
          <a:lstStyle/>
          <a:p>
            <a:pPr algn="just"/>
            <a:r>
              <a:rPr lang="en-US" dirty="0"/>
              <a:t>Remove burden of complex financial decision making from family members</a:t>
            </a:r>
          </a:p>
          <a:p>
            <a:pPr algn="just"/>
            <a:r>
              <a:rPr lang="en-US" dirty="0"/>
              <a:t>Reduce estate taxes in donor's estate</a:t>
            </a:r>
          </a:p>
          <a:p>
            <a:pPr algn="just"/>
            <a:r>
              <a:rPr lang="en-US" dirty="0"/>
              <a:t>Growth of assets outside of both donor's taxable estate and beneficiary's taxable estate</a:t>
            </a:r>
          </a:p>
          <a:p>
            <a:pPr algn="just"/>
            <a:r>
              <a:rPr lang="en-US" dirty="0"/>
              <a:t>Avoid capital gains tax on sale of appreciate securities</a:t>
            </a:r>
          </a:p>
          <a:p>
            <a:pPr algn="just"/>
            <a:r>
              <a:rPr lang="en-US" dirty="0"/>
              <a:t>Provide security for family members</a:t>
            </a:r>
          </a:p>
          <a:p>
            <a:pPr algn="just"/>
            <a:r>
              <a:rPr lang="en-US" dirty="0"/>
              <a:t>Protect family members</a:t>
            </a:r>
          </a:p>
          <a:p>
            <a:pPr algn="just"/>
            <a:r>
              <a:rPr lang="en-US" dirty="0"/>
              <a:t>Keep assets in the family</a:t>
            </a:r>
          </a:p>
          <a:p>
            <a:pPr algn="just"/>
            <a:r>
              <a:rPr lang="en-US" dirty="0"/>
              <a:t>Medicaid Planning</a:t>
            </a:r>
          </a:p>
          <a:p>
            <a:pPr algn="just"/>
            <a:r>
              <a:rPr lang="en-US" dirty="0"/>
              <a:t>Avoid Probate</a:t>
            </a:r>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3</a:t>
            </a:fld>
            <a:endParaRPr lang="en-US" dirty="0"/>
          </a:p>
        </p:txBody>
      </p:sp>
      <p:sp>
        <p:nvSpPr>
          <p:cNvPr id="5" name="Text Placeholder 4"/>
          <p:cNvSpPr>
            <a:spLocks noGrp="1"/>
          </p:cNvSpPr>
          <p:nvPr>
            <p:ph type="body" idx="13"/>
          </p:nvPr>
        </p:nvSpPr>
        <p:spPr/>
        <p:txBody>
          <a:bodyPr/>
          <a:lstStyle/>
          <a:p>
            <a:r>
              <a:rPr lang="en-US" sz="2400" dirty="0"/>
              <a:t>Reasons to use a Trust:</a:t>
            </a:r>
          </a:p>
        </p:txBody>
      </p:sp>
    </p:spTree>
    <p:extLst>
      <p:ext uri="{BB962C8B-B14F-4D97-AF65-F5344CB8AC3E}">
        <p14:creationId xmlns:p14="http://schemas.microsoft.com/office/powerpoint/2010/main" val="20414508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3346455"/>
            <a:ext cx="5562600" cy="1162050"/>
          </a:xfrm>
        </p:spPr>
        <p:txBody>
          <a:bodyPr/>
          <a:lstStyle/>
          <a:p>
            <a:r>
              <a:rPr lang="en-US" dirty="0"/>
              <a:t>FUNDING THE TRUSTS</a:t>
            </a:r>
          </a:p>
        </p:txBody>
      </p:sp>
      <p:sp>
        <p:nvSpPr>
          <p:cNvPr id="3" name="Text Placeholder 2"/>
          <p:cNvSpPr>
            <a:spLocks noGrp="1"/>
          </p:cNvSpPr>
          <p:nvPr>
            <p:ph type="body" sz="half" idx="2"/>
          </p:nvPr>
        </p:nvSpPr>
        <p:spPr/>
        <p:txBody>
          <a:bodyPr/>
          <a:lstStyle/>
          <a:p>
            <a:r>
              <a:rPr lang="en-US" dirty="0"/>
              <a:t>TESTAMENTARY VS. INTER VIVOS</a:t>
            </a:r>
          </a:p>
        </p:txBody>
      </p:sp>
    </p:spTree>
    <p:extLst>
      <p:ext uri="{BB962C8B-B14F-4D97-AF65-F5344CB8AC3E}">
        <p14:creationId xmlns:p14="http://schemas.microsoft.com/office/powerpoint/2010/main" val="14300887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the Trusts</a:t>
            </a:r>
          </a:p>
        </p:txBody>
      </p:sp>
      <p:sp>
        <p:nvSpPr>
          <p:cNvPr id="3" name="Content Placeholder 2"/>
          <p:cNvSpPr>
            <a:spLocks noGrp="1"/>
          </p:cNvSpPr>
          <p:nvPr>
            <p:ph idx="1"/>
          </p:nvPr>
        </p:nvSpPr>
        <p:spPr>
          <a:xfrm>
            <a:off x="2633472" y="2377440"/>
            <a:ext cx="6053328" cy="3782827"/>
          </a:xfrm>
        </p:spPr>
        <p:txBody>
          <a:bodyPr/>
          <a:lstStyle/>
          <a:p>
            <a:pPr algn="just"/>
            <a:r>
              <a:rPr lang="en-US" dirty="0"/>
              <a:t>Apply for employer identification number for the Trust after Executor is appointed. </a:t>
            </a:r>
          </a:p>
          <a:p>
            <a:pPr algn="just"/>
            <a:r>
              <a:rPr lang="en-US" dirty="0"/>
              <a:t>New bank account is created for the Trust in the name of the Trust under the employer identification number assigned to the Trust.  </a:t>
            </a:r>
          </a:p>
          <a:p>
            <a:pPr algn="just"/>
            <a:r>
              <a:rPr lang="en-US" dirty="0"/>
              <a:t>The assets are transferred from the Estate’s bank account to the Trust account. </a:t>
            </a:r>
          </a:p>
          <a:p>
            <a:pPr algn="just"/>
            <a:r>
              <a:rPr lang="en-US" dirty="0"/>
              <a:t>Partnership interests or share in a corporation or limited liability company are transferred by assignment and assumption agreements.  </a:t>
            </a:r>
          </a:p>
          <a:p>
            <a:pPr algn="just"/>
            <a:r>
              <a:rPr lang="en-US" dirty="0"/>
              <a:t>Real estate is transferred into a trust by transferring the real estate with a deed and related transfer documents.  Sometimes a nominee agreement is used such as when a co-op board will not approve the transfer (see QPRT discussion).</a:t>
            </a:r>
          </a:p>
          <a:p>
            <a:pPr algn="just"/>
            <a:r>
              <a:rPr lang="en-US" dirty="0"/>
              <a:t>A Receipt, Release, Refunding and Indemnification Agreement should be signed by the Trustee upon receipt of the assets.</a:t>
            </a:r>
          </a:p>
          <a:p>
            <a:pPr algn="just"/>
            <a:endParaRPr lang="en-US" dirty="0"/>
          </a:p>
          <a:p>
            <a:pPr algn="just"/>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31</a:t>
            </a:fld>
            <a:endParaRPr lang="en-US" dirty="0"/>
          </a:p>
        </p:txBody>
      </p:sp>
      <p:sp>
        <p:nvSpPr>
          <p:cNvPr id="5" name="Text Placeholder 4"/>
          <p:cNvSpPr>
            <a:spLocks noGrp="1"/>
          </p:cNvSpPr>
          <p:nvPr>
            <p:ph type="body" idx="13"/>
          </p:nvPr>
        </p:nvSpPr>
        <p:spPr/>
        <p:txBody>
          <a:bodyPr/>
          <a:lstStyle/>
          <a:p>
            <a:r>
              <a:rPr lang="en-US" sz="2400" dirty="0"/>
              <a:t>TESTAMENTARY TRUSTS </a:t>
            </a:r>
          </a:p>
        </p:txBody>
      </p:sp>
    </p:spTree>
    <p:extLst>
      <p:ext uri="{BB962C8B-B14F-4D97-AF65-F5344CB8AC3E}">
        <p14:creationId xmlns:p14="http://schemas.microsoft.com/office/powerpoint/2010/main" val="4246102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the Trusts</a:t>
            </a:r>
          </a:p>
        </p:txBody>
      </p:sp>
      <p:sp>
        <p:nvSpPr>
          <p:cNvPr id="3" name="Content Placeholder 2"/>
          <p:cNvSpPr>
            <a:spLocks noGrp="1"/>
          </p:cNvSpPr>
          <p:nvPr>
            <p:ph idx="1"/>
          </p:nvPr>
        </p:nvSpPr>
        <p:spPr>
          <a:xfrm>
            <a:off x="2633472" y="2377440"/>
            <a:ext cx="6053328" cy="3782827"/>
          </a:xfrm>
        </p:spPr>
        <p:txBody>
          <a:bodyPr/>
          <a:lstStyle/>
          <a:p>
            <a:pPr algn="just"/>
            <a:r>
              <a:rPr lang="en-US" dirty="0"/>
              <a:t>Apply for employer identification number for the Trust. Revocable Trusts and some irrevocable Grantor trusts use the tax identification number of the Grantor. </a:t>
            </a:r>
          </a:p>
          <a:p>
            <a:pPr algn="just"/>
            <a:r>
              <a:rPr lang="en-US" dirty="0"/>
              <a:t>New bank account is created for the Trust in the name of the Trust under the employer identification number assigned to the trust.  </a:t>
            </a:r>
          </a:p>
          <a:p>
            <a:pPr algn="just"/>
            <a:r>
              <a:rPr lang="en-US" dirty="0"/>
              <a:t>The assets are transferred from Grantor’s bank account to the Trust account. </a:t>
            </a:r>
          </a:p>
          <a:p>
            <a:pPr algn="just"/>
            <a:r>
              <a:rPr lang="en-US" dirty="0"/>
              <a:t>Gifting highly appreciated assets makes sense when the donor is in a higher tax bracket than the donee.  By doing so, the donee can sell the asset and be taxed in a lower tax bracket than the donor.  Conversely, when an asset depreciates, the donor should first sell the asset if the donor can take advantage of the capital loss on his own return.  Following the sale, the donor then gifts the sale proceeds to the donee.</a:t>
            </a:r>
          </a:p>
        </p:txBody>
      </p:sp>
      <p:sp>
        <p:nvSpPr>
          <p:cNvPr id="4" name="Slide Number Placeholder 3"/>
          <p:cNvSpPr>
            <a:spLocks noGrp="1"/>
          </p:cNvSpPr>
          <p:nvPr>
            <p:ph type="sldNum" sz="quarter" idx="12"/>
          </p:nvPr>
        </p:nvSpPr>
        <p:spPr/>
        <p:txBody>
          <a:bodyPr/>
          <a:lstStyle/>
          <a:p>
            <a:fld id="{5C96B3B5-0C06-2E4B-A6BA-5300872BB04D}" type="slidenum">
              <a:rPr lang="en-US" smtClean="0"/>
              <a:pPr/>
              <a:t>32</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13215193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the Trusts</a:t>
            </a:r>
          </a:p>
        </p:txBody>
      </p:sp>
      <p:sp>
        <p:nvSpPr>
          <p:cNvPr id="3" name="Content Placeholder 2"/>
          <p:cNvSpPr>
            <a:spLocks noGrp="1"/>
          </p:cNvSpPr>
          <p:nvPr>
            <p:ph idx="1"/>
          </p:nvPr>
        </p:nvSpPr>
        <p:spPr>
          <a:xfrm>
            <a:off x="2633472" y="2377440"/>
            <a:ext cx="6053328" cy="3782827"/>
          </a:xfrm>
        </p:spPr>
        <p:txBody>
          <a:bodyPr/>
          <a:lstStyle/>
          <a:p>
            <a:pPr algn="just"/>
            <a:r>
              <a:rPr lang="en-US" dirty="0"/>
              <a:t>Partnership interests or share in a corporation or limited liability company are transferred by assignment and assumption agreements.  </a:t>
            </a:r>
          </a:p>
          <a:p>
            <a:pPr algn="just"/>
            <a:r>
              <a:rPr lang="en-US" dirty="0"/>
              <a:t>Real estate is transferred into a trust by transferring the real estate with a deed and related transfer documents.  Sometimes a nominee agreement is used such as when a co-op board will not approve the transfer (see QPRT discussion).</a:t>
            </a:r>
          </a:p>
          <a:p>
            <a:pPr algn="just"/>
            <a:r>
              <a:rPr lang="en-US" dirty="0"/>
              <a:t>Assets will need appraisal if not marketable securities or cash and can be challenged by the IRS.  Therefore, consult a valuation expert knowledgeable about the specific asset to be gifted. </a:t>
            </a:r>
          </a:p>
          <a:p>
            <a:pPr algn="just"/>
            <a:r>
              <a:rPr lang="en-US" dirty="0"/>
              <a:t>When a donor gives away a partial interest in an asset such as real estate, a partnership or a limited liability company, the donor is able to take a discount for lack of marketability and/or control.  The donor will need an appraisal of the market discount on top of the appraisal of the underlying asset. </a:t>
            </a:r>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33</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9990118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the Trusts</a:t>
            </a:r>
          </a:p>
        </p:txBody>
      </p:sp>
      <p:sp>
        <p:nvSpPr>
          <p:cNvPr id="3" name="Content Placeholder 2"/>
          <p:cNvSpPr>
            <a:spLocks noGrp="1"/>
          </p:cNvSpPr>
          <p:nvPr>
            <p:ph idx="1"/>
          </p:nvPr>
        </p:nvSpPr>
        <p:spPr>
          <a:xfrm>
            <a:off x="2633472" y="2377440"/>
            <a:ext cx="6053328" cy="3782827"/>
          </a:xfrm>
        </p:spPr>
        <p:txBody>
          <a:bodyPr/>
          <a:lstStyle/>
          <a:p>
            <a:pPr algn="just"/>
            <a:r>
              <a:rPr lang="en-US" dirty="0"/>
              <a:t>Assets do not receive a step-up in basis on the date of the gift so donor must weigh benefit of giving away highly appreciated assets during lifetime to reduce potential estate tax against the loss of the step-up in basis the donee would have received had the donor passed the same asset to the donee upon death. </a:t>
            </a:r>
          </a:p>
          <a:p>
            <a:pPr algn="just"/>
            <a:r>
              <a:rPr lang="en-US" dirty="0"/>
              <a:t>Since the gift is valued as of the date of the gift for gift tax purposes, any post-gift increase in the value of the property escapes the donor's estate which will reduce estate tax owed upon the donor's death.  Therefore, in deciding which assets to gift, consideration should be given to how much the asset is expected to appreciate in the future in addition to the present value of the gift and its appreciation to date.  </a:t>
            </a:r>
          </a:p>
          <a:p>
            <a:pPr algn="just"/>
            <a:r>
              <a:rPr lang="en-US" dirty="0"/>
              <a:t>Gift of undervalued assets allows donor to transfer what would otherwise be highly valued assets at reported values well under expected future worth.  The donor will use less of his or her annual exclusion, lifetime gift tax exclusion and GST tax exemption on the gift. </a:t>
            </a:r>
          </a:p>
          <a:p>
            <a:pPr algn="just"/>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34</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31722331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the Trusts</a:t>
            </a:r>
          </a:p>
        </p:txBody>
      </p:sp>
      <p:sp>
        <p:nvSpPr>
          <p:cNvPr id="3" name="Content Placeholder 2"/>
          <p:cNvSpPr>
            <a:spLocks noGrp="1"/>
          </p:cNvSpPr>
          <p:nvPr>
            <p:ph idx="1"/>
          </p:nvPr>
        </p:nvSpPr>
        <p:spPr>
          <a:xfrm>
            <a:off x="2633472" y="2377440"/>
            <a:ext cx="6053328" cy="3782827"/>
          </a:xfrm>
        </p:spPr>
        <p:txBody>
          <a:bodyPr/>
          <a:lstStyle/>
          <a:p>
            <a:pPr algn="just"/>
            <a:r>
              <a:rPr lang="en-US" dirty="0"/>
              <a:t>The Form 709 must be filed in April of the year following the date of the gift if more than the annual exclusion is gifted, the gift is split or if a discount was taken when valuing annual exclusion gifts.</a:t>
            </a:r>
          </a:p>
          <a:p>
            <a:pPr algn="just"/>
            <a:r>
              <a:rPr lang="en-US" dirty="0"/>
              <a:t>Each spouse must file Form 709 if splitting gift.</a:t>
            </a:r>
          </a:p>
          <a:p>
            <a:pPr algn="just"/>
            <a:r>
              <a:rPr lang="en-US" dirty="0"/>
              <a:t>On the Form 709, the donor reports the fair market value of the gift on the date of the transfer, the tax basis (as donor) and the identity of the recipient.  </a:t>
            </a:r>
          </a:p>
          <a:p>
            <a:pPr algn="just"/>
            <a:r>
              <a:rPr lang="en-US" dirty="0"/>
              <a:t>The donor must attach supplemental documents to support the valuation of the gift, such as financial statements and appraisals. </a:t>
            </a:r>
          </a:p>
          <a:p>
            <a:pPr algn="just"/>
            <a:r>
              <a:rPr lang="en-US" dirty="0"/>
              <a:t>By filing the Form 709, the three year statute of limitations begins to run on the transaction. </a:t>
            </a:r>
          </a:p>
          <a:p>
            <a:pPr algn="just"/>
            <a:r>
              <a:rPr lang="en-US" dirty="0"/>
              <a:t>A copy of the Form 709 should be kept by the attorney since copies will be needed upon the death of the donor and in the event the donor intends to make future gifts. </a:t>
            </a:r>
          </a:p>
        </p:txBody>
      </p:sp>
      <p:sp>
        <p:nvSpPr>
          <p:cNvPr id="4" name="Slide Number Placeholder 3"/>
          <p:cNvSpPr>
            <a:spLocks noGrp="1"/>
          </p:cNvSpPr>
          <p:nvPr>
            <p:ph type="sldNum" sz="quarter" idx="12"/>
          </p:nvPr>
        </p:nvSpPr>
        <p:spPr/>
        <p:txBody>
          <a:bodyPr/>
          <a:lstStyle/>
          <a:p>
            <a:fld id="{5C96B3B5-0C06-2E4B-A6BA-5300872BB04D}" type="slidenum">
              <a:rPr lang="en-US" smtClean="0"/>
              <a:pPr/>
              <a:t>35</a:t>
            </a:fld>
            <a:endParaRPr lang="en-US" dirty="0"/>
          </a:p>
        </p:txBody>
      </p:sp>
      <p:sp>
        <p:nvSpPr>
          <p:cNvPr id="5" name="Text Placeholder 4"/>
          <p:cNvSpPr>
            <a:spLocks noGrp="1"/>
          </p:cNvSpPr>
          <p:nvPr>
            <p:ph type="body" idx="13"/>
          </p:nvPr>
        </p:nvSpPr>
        <p:spPr/>
        <p:txBody>
          <a:bodyPr/>
          <a:lstStyle/>
          <a:p>
            <a:r>
              <a:rPr lang="en-US" sz="2400" dirty="0"/>
              <a:t>INTER VIVOS TRUSTS </a:t>
            </a:r>
          </a:p>
        </p:txBody>
      </p:sp>
    </p:spTree>
    <p:extLst>
      <p:ext uri="{BB962C8B-B14F-4D97-AF65-F5344CB8AC3E}">
        <p14:creationId xmlns:p14="http://schemas.microsoft.com/office/powerpoint/2010/main" val="19088057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Presentation Statements</a:t>
            </a:r>
          </a:p>
        </p:txBody>
      </p:sp>
      <p:sp>
        <p:nvSpPr>
          <p:cNvPr id="3" name="Content Placeholder 2"/>
          <p:cNvSpPr>
            <a:spLocks noGrp="1"/>
          </p:cNvSpPr>
          <p:nvPr>
            <p:ph idx="1"/>
          </p:nvPr>
        </p:nvSpPr>
        <p:spPr>
          <a:xfrm>
            <a:off x="2633472" y="2377440"/>
            <a:ext cx="6053328" cy="3782827"/>
          </a:xfrm>
        </p:spPr>
        <p:txBody>
          <a:bodyPr/>
          <a:lstStyle/>
          <a:p>
            <a:r>
              <a:rPr lang="en-US" dirty="0"/>
              <a:t>This presentation is for informational purposes only and is not intended as a substitute for legal, accounting or financial counsel with respect to your individual circumstances.</a:t>
            </a:r>
          </a:p>
          <a:p>
            <a:r>
              <a:rPr lang="en-US" dirty="0"/>
              <a:t>Under IRS regulations we are required to add the following IRS Circular 230 disclosure:  To ensure compliance with requirements imposed by the IRS, we inform you that any tax advice contained in this communication is not intended or written to be used, and cannot be used, for the purpose of (i) avoiding any penalties under the Internal Revenue Code or (ii) promoting, marketing or recommending to another party any transaction(s) or tax-related matter(s) addressed herein.  This communication may not be forwarded (other than within the recipient to which it has been sent) without our express written consent.</a:t>
            </a:r>
          </a:p>
        </p:txBody>
      </p:sp>
      <p:sp>
        <p:nvSpPr>
          <p:cNvPr id="4" name="Slide Number Placeholder 3"/>
          <p:cNvSpPr>
            <a:spLocks noGrp="1"/>
          </p:cNvSpPr>
          <p:nvPr>
            <p:ph type="sldNum" sz="quarter" idx="12"/>
          </p:nvPr>
        </p:nvSpPr>
        <p:spPr/>
        <p:txBody>
          <a:bodyPr/>
          <a:lstStyle/>
          <a:p>
            <a:fld id="{5C96B3B5-0C06-2E4B-A6BA-5300872BB04D}" type="slidenum">
              <a:rPr lang="en-US" smtClean="0"/>
              <a:pPr/>
              <a:t>36</a:t>
            </a:fld>
            <a:endParaRPr lang="en-US" dirty="0"/>
          </a:p>
        </p:txBody>
      </p:sp>
      <p:sp>
        <p:nvSpPr>
          <p:cNvPr id="5" name="Text Placeholder 4"/>
          <p:cNvSpPr>
            <a:spLocks noGrp="1"/>
          </p:cNvSpPr>
          <p:nvPr>
            <p:ph type="body" idx="13"/>
          </p:nvPr>
        </p:nvSpPr>
        <p:spPr/>
        <p:txBody>
          <a:bodyPr/>
          <a:lstStyle/>
          <a:p>
            <a:r>
              <a:rPr lang="en-US" sz="2400" dirty="0"/>
              <a:t>Disclaimers and Disclosures</a:t>
            </a:r>
          </a:p>
        </p:txBody>
      </p:sp>
    </p:spTree>
    <p:extLst>
      <p:ext uri="{BB962C8B-B14F-4D97-AF65-F5344CB8AC3E}">
        <p14:creationId xmlns:p14="http://schemas.microsoft.com/office/powerpoint/2010/main" val="2513171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3346455"/>
            <a:ext cx="5562600" cy="1162050"/>
          </a:xfrm>
        </p:spPr>
        <p:txBody>
          <a:bodyPr/>
          <a:lstStyle/>
          <a:p>
            <a:r>
              <a:rPr lang="en-US" dirty="0"/>
              <a:t>TYPES OF TRUSTS</a:t>
            </a:r>
          </a:p>
        </p:txBody>
      </p:sp>
      <p:sp>
        <p:nvSpPr>
          <p:cNvPr id="3" name="Text Placeholder 2"/>
          <p:cNvSpPr>
            <a:spLocks noGrp="1"/>
          </p:cNvSpPr>
          <p:nvPr>
            <p:ph type="body" sz="half" idx="2"/>
          </p:nvPr>
        </p:nvSpPr>
        <p:spPr/>
        <p:txBody>
          <a:bodyPr/>
          <a:lstStyle/>
          <a:p>
            <a:r>
              <a:rPr lang="en-US" dirty="0"/>
              <a:t>TESTAMENTARY VS. INTER VIVOS</a:t>
            </a:r>
          </a:p>
        </p:txBody>
      </p:sp>
    </p:spTree>
    <p:extLst>
      <p:ext uri="{BB962C8B-B14F-4D97-AF65-F5344CB8AC3E}">
        <p14:creationId xmlns:p14="http://schemas.microsoft.com/office/powerpoint/2010/main" val="3793731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CREDIT SHELTER TRUST (OR BYPASS TRUST)  or DISCLAIMER TRUST</a:t>
            </a:r>
          </a:p>
          <a:p>
            <a:pPr algn="just"/>
            <a:r>
              <a:rPr lang="en-US" dirty="0"/>
              <a:t>Funded with available applicable exclusion amount (unified credit) which is equal to $10,000,000, indexed for inflation, resulting in an amount equal to $11,580,000 in 2020 under Section 11061 of the Tax Cut and Jobs Act, Pub. L. No. 115-97, which expires on December 31, 2025 absent new legislation.</a:t>
            </a:r>
          </a:p>
          <a:p>
            <a:pPr algn="just"/>
            <a:r>
              <a:rPr lang="en-US" dirty="0"/>
              <a:t>Surviving spouse can disclaim inherited property, real or otherwise (whether by operation of law or through the Will), so that it can be added to a Disclaimer Trust using testator's applicable exclusion amount.  Qualified disclaimer rules IRC §2518(b) and in Treas. Reg. §25.2518-2:  Irrevocable, In Writing, Within 9 months, No acceptance of interest, Passes without direction by the spouse. </a:t>
            </a:r>
          </a:p>
          <a:p>
            <a:pPr algn="just"/>
            <a:r>
              <a:rPr lang="en-US" dirty="0"/>
              <a:t>Taxed in the Testator's estate because apply unified credit and not taxed in estate of surviving spouse (not includable in the spouse's estate. ).</a:t>
            </a:r>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5</a:t>
            </a:fld>
            <a:endParaRPr lang="en-US" dirty="0"/>
          </a:p>
        </p:txBody>
      </p:sp>
      <p:sp>
        <p:nvSpPr>
          <p:cNvPr id="5" name="Text Placeholder 4"/>
          <p:cNvSpPr>
            <a:spLocks noGrp="1"/>
          </p:cNvSpPr>
          <p:nvPr>
            <p:ph type="body" idx="13"/>
          </p:nvPr>
        </p:nvSpPr>
        <p:spPr/>
        <p:txBody>
          <a:bodyPr/>
          <a:lstStyle/>
          <a:p>
            <a:r>
              <a:rPr lang="en-US" sz="2400" dirty="0"/>
              <a:t>TESTAMENTARY TRUSTS </a:t>
            </a:r>
          </a:p>
        </p:txBody>
      </p:sp>
    </p:spTree>
    <p:extLst>
      <p:ext uri="{BB962C8B-B14F-4D97-AF65-F5344CB8AC3E}">
        <p14:creationId xmlns:p14="http://schemas.microsoft.com/office/powerpoint/2010/main" val="1190579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CREDIT SHELTER TRUST (OR BYPASS TRUST)  or DISCLAIMER TRUST</a:t>
            </a:r>
          </a:p>
          <a:p>
            <a:pPr algn="just"/>
            <a:r>
              <a:rPr lang="en-US" dirty="0"/>
              <a:t>Discretionary vs. mandatory income distributions.</a:t>
            </a:r>
          </a:p>
          <a:p>
            <a:pPr algn="just"/>
            <a:r>
              <a:rPr lang="en-US" dirty="0"/>
              <a:t>Discretionary principal distributions for any reason or limited to ascertainable standard (HEMS).</a:t>
            </a:r>
          </a:p>
          <a:p>
            <a:pPr algn="just"/>
            <a:r>
              <a:rPr lang="en-US" dirty="0"/>
              <a:t>Growth of assets outside of both donor's taxable estate and beneficiary's taxable estate.</a:t>
            </a:r>
          </a:p>
          <a:p>
            <a:pPr algn="just"/>
            <a:r>
              <a:rPr lang="en-US" dirty="0"/>
              <a:t>Can be for the benefit of surviving spouse, just issue or sprinkling to spouse and issue.</a:t>
            </a:r>
          </a:p>
          <a:p>
            <a:pPr algn="just"/>
            <a:r>
              <a:rPr lang="en-US" dirty="0"/>
              <a:t>Can include a limited power to withdraw principal, such as a 5/5 power.</a:t>
            </a:r>
          </a:p>
        </p:txBody>
      </p:sp>
      <p:sp>
        <p:nvSpPr>
          <p:cNvPr id="4" name="Slide Number Placeholder 3"/>
          <p:cNvSpPr>
            <a:spLocks noGrp="1"/>
          </p:cNvSpPr>
          <p:nvPr>
            <p:ph type="sldNum" sz="quarter" idx="12"/>
          </p:nvPr>
        </p:nvSpPr>
        <p:spPr/>
        <p:txBody>
          <a:bodyPr/>
          <a:lstStyle/>
          <a:p>
            <a:fld id="{5C96B3B5-0C06-2E4B-A6BA-5300872BB04D}" type="slidenum">
              <a:rPr lang="en-US" smtClean="0"/>
              <a:pPr/>
              <a:t>6</a:t>
            </a:fld>
            <a:endParaRPr lang="en-US" dirty="0"/>
          </a:p>
        </p:txBody>
      </p:sp>
      <p:sp>
        <p:nvSpPr>
          <p:cNvPr id="5" name="Text Placeholder 4"/>
          <p:cNvSpPr>
            <a:spLocks noGrp="1"/>
          </p:cNvSpPr>
          <p:nvPr>
            <p:ph type="body" idx="13"/>
          </p:nvPr>
        </p:nvSpPr>
        <p:spPr/>
        <p:txBody>
          <a:bodyPr/>
          <a:lstStyle/>
          <a:p>
            <a:r>
              <a:rPr lang="en-US" sz="2400" dirty="0"/>
              <a:t>TESTAMENTARY TRUSTS </a:t>
            </a:r>
          </a:p>
        </p:txBody>
      </p:sp>
    </p:spTree>
    <p:extLst>
      <p:ext uri="{BB962C8B-B14F-4D97-AF65-F5344CB8AC3E}">
        <p14:creationId xmlns:p14="http://schemas.microsoft.com/office/powerpoint/2010/main" val="3086886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QUALIFIED TERMINABLE INTEREST PROPERTY TRUST (QTIP TRUST/MARITAL TRUST)</a:t>
            </a:r>
          </a:p>
          <a:p>
            <a:pPr algn="just"/>
            <a:r>
              <a:rPr lang="en-US" dirty="0"/>
              <a:t>A bequest in trust for the surviving spouse, called a qualified terminal interest property ("QTIP") trust, must satisfy the requirements of IRC §2056 in order to qualify for the marital deduction: At a minimum all income is given to the surviving spouse, the spouse is the sole beneficiary, spouse can direct Trustee to invest in income producing assets and provides that the Executor must make a QTIP election.</a:t>
            </a:r>
          </a:p>
          <a:p>
            <a:pPr algn="just"/>
            <a:r>
              <a:rPr lang="en-US" dirty="0"/>
              <a:t>Not taxed in the Testator's estate due to the unlimited marital deduction but they are taxed in estate of surviving spouse (includable in the spouse's estate. ).</a:t>
            </a:r>
          </a:p>
          <a:p>
            <a:pPr algn="just"/>
            <a:r>
              <a:rPr lang="en-US" dirty="0"/>
              <a:t>Keeps assets in the family.</a:t>
            </a:r>
          </a:p>
          <a:p>
            <a:pPr algn="just"/>
            <a:r>
              <a:rPr lang="en-US" dirty="0"/>
              <a:t>If spouse not a US citizen then need a Qualified Domestic Trust (“QDOT”) under IRC §2056A and Treas. Reg. §20.2056A.</a:t>
            </a:r>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7</a:t>
            </a:fld>
            <a:endParaRPr lang="en-US" dirty="0"/>
          </a:p>
        </p:txBody>
      </p:sp>
      <p:sp>
        <p:nvSpPr>
          <p:cNvPr id="5" name="Text Placeholder 4"/>
          <p:cNvSpPr>
            <a:spLocks noGrp="1"/>
          </p:cNvSpPr>
          <p:nvPr>
            <p:ph type="body" idx="13"/>
          </p:nvPr>
        </p:nvSpPr>
        <p:spPr/>
        <p:txBody>
          <a:bodyPr/>
          <a:lstStyle/>
          <a:p>
            <a:r>
              <a:rPr lang="en-US" sz="2400" dirty="0"/>
              <a:t>TESTAMENTARY TRUSTS </a:t>
            </a:r>
          </a:p>
        </p:txBody>
      </p:sp>
    </p:spTree>
    <p:extLst>
      <p:ext uri="{BB962C8B-B14F-4D97-AF65-F5344CB8AC3E}">
        <p14:creationId xmlns:p14="http://schemas.microsoft.com/office/powerpoint/2010/main" val="3057954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QUALIFIED TERMINABLE INTEREST PROPERTY TRUST (QTIP TRUST/MARITAL TRUST)</a:t>
            </a:r>
          </a:p>
          <a:p>
            <a:pPr algn="just"/>
            <a:r>
              <a:rPr lang="en-US" dirty="0"/>
              <a:t>Cannot have discretionary income distributions.</a:t>
            </a:r>
          </a:p>
          <a:p>
            <a:pPr algn="just"/>
            <a:r>
              <a:rPr lang="en-US" dirty="0"/>
              <a:t>Discretionary principal distributions for any reason or limited to ascertainable standard (HEMS).</a:t>
            </a:r>
          </a:p>
          <a:p>
            <a:pPr algn="just"/>
            <a:r>
              <a:rPr lang="en-US" dirty="0"/>
              <a:t>Growth of assets inside spouse’s taxable estate.</a:t>
            </a:r>
          </a:p>
          <a:p>
            <a:pPr algn="just"/>
            <a:r>
              <a:rPr lang="en-US" dirty="0"/>
              <a:t>Cannot be sprinkling for spouse and issue.</a:t>
            </a:r>
          </a:p>
          <a:p>
            <a:pPr algn="just"/>
            <a:r>
              <a:rPr lang="en-US" dirty="0"/>
              <a:t>Can include a limited power to withdraw principal, such as a 5/5 power.</a:t>
            </a:r>
          </a:p>
        </p:txBody>
      </p:sp>
      <p:sp>
        <p:nvSpPr>
          <p:cNvPr id="4" name="Slide Number Placeholder 3"/>
          <p:cNvSpPr>
            <a:spLocks noGrp="1"/>
          </p:cNvSpPr>
          <p:nvPr>
            <p:ph type="sldNum" sz="quarter" idx="12"/>
          </p:nvPr>
        </p:nvSpPr>
        <p:spPr/>
        <p:txBody>
          <a:bodyPr/>
          <a:lstStyle/>
          <a:p>
            <a:fld id="{5C96B3B5-0C06-2E4B-A6BA-5300872BB04D}" type="slidenum">
              <a:rPr lang="en-US" smtClean="0"/>
              <a:pPr/>
              <a:t>8</a:t>
            </a:fld>
            <a:endParaRPr lang="en-US" dirty="0"/>
          </a:p>
        </p:txBody>
      </p:sp>
      <p:sp>
        <p:nvSpPr>
          <p:cNvPr id="5" name="Text Placeholder 4"/>
          <p:cNvSpPr>
            <a:spLocks noGrp="1"/>
          </p:cNvSpPr>
          <p:nvPr>
            <p:ph type="body" idx="13"/>
          </p:nvPr>
        </p:nvSpPr>
        <p:spPr/>
        <p:txBody>
          <a:bodyPr/>
          <a:lstStyle/>
          <a:p>
            <a:r>
              <a:rPr lang="en-US" sz="2400" dirty="0"/>
              <a:t>TESTAMENTARY TRUSTS </a:t>
            </a:r>
          </a:p>
        </p:txBody>
      </p:sp>
    </p:spTree>
    <p:extLst>
      <p:ext uri="{BB962C8B-B14F-4D97-AF65-F5344CB8AC3E}">
        <p14:creationId xmlns:p14="http://schemas.microsoft.com/office/powerpoint/2010/main" val="3644929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a:xfrm>
            <a:off x="2633472" y="2377440"/>
            <a:ext cx="6053328" cy="3782827"/>
          </a:xfrm>
        </p:spPr>
        <p:txBody>
          <a:bodyPr/>
          <a:lstStyle/>
          <a:p>
            <a:pPr algn="just"/>
            <a:r>
              <a:rPr lang="en-US" b="1" dirty="0"/>
              <a:t>DESCENDANT'S TRUST (RESIDUARY TRUST) </a:t>
            </a:r>
          </a:p>
          <a:p>
            <a:pPr algn="just"/>
            <a:r>
              <a:rPr lang="en-US" dirty="0"/>
              <a:t>Discretionary vs. mandatory income distributions.</a:t>
            </a:r>
          </a:p>
          <a:p>
            <a:pPr algn="just"/>
            <a:r>
              <a:rPr lang="en-US" dirty="0"/>
              <a:t>Discretionary principal distributions for any reason or limited to ascertainable standard (HEMS).</a:t>
            </a:r>
          </a:p>
          <a:p>
            <a:pPr algn="just"/>
            <a:r>
              <a:rPr lang="en-US" dirty="0"/>
              <a:t>Can be separate trust for each child or a “pot” trust sprinkling for issue.</a:t>
            </a:r>
          </a:p>
          <a:p>
            <a:pPr algn="just"/>
            <a:r>
              <a:rPr lang="en-US" dirty="0"/>
              <a:t>Can include principal distributions at various ages or after certain amount of time has passed.</a:t>
            </a:r>
          </a:p>
          <a:p>
            <a:pPr algn="just"/>
            <a:r>
              <a:rPr lang="en-US" dirty="0"/>
              <a:t>Can include substance abuse provision </a:t>
            </a:r>
          </a:p>
          <a:p>
            <a:pPr algn="just"/>
            <a:r>
              <a:rPr lang="en-US" dirty="0"/>
              <a:t>Can include creditor provision.</a:t>
            </a:r>
          </a:p>
          <a:p>
            <a:pPr algn="just"/>
            <a:endParaRPr lang="en-US" dirty="0"/>
          </a:p>
          <a:p>
            <a:pPr marL="0" indent="0" algn="just">
              <a:buNone/>
            </a:pPr>
            <a:endParaRPr lang="en-US" dirty="0"/>
          </a:p>
        </p:txBody>
      </p:sp>
      <p:sp>
        <p:nvSpPr>
          <p:cNvPr id="4" name="Slide Number Placeholder 3"/>
          <p:cNvSpPr>
            <a:spLocks noGrp="1"/>
          </p:cNvSpPr>
          <p:nvPr>
            <p:ph type="sldNum" sz="quarter" idx="12"/>
          </p:nvPr>
        </p:nvSpPr>
        <p:spPr/>
        <p:txBody>
          <a:bodyPr/>
          <a:lstStyle/>
          <a:p>
            <a:fld id="{5C96B3B5-0C06-2E4B-A6BA-5300872BB04D}" type="slidenum">
              <a:rPr lang="en-US" smtClean="0"/>
              <a:pPr/>
              <a:t>9</a:t>
            </a:fld>
            <a:endParaRPr lang="en-US" dirty="0"/>
          </a:p>
        </p:txBody>
      </p:sp>
      <p:sp>
        <p:nvSpPr>
          <p:cNvPr id="5" name="Text Placeholder 4"/>
          <p:cNvSpPr>
            <a:spLocks noGrp="1"/>
          </p:cNvSpPr>
          <p:nvPr>
            <p:ph type="body" idx="13"/>
          </p:nvPr>
        </p:nvSpPr>
        <p:spPr/>
        <p:txBody>
          <a:bodyPr/>
          <a:lstStyle/>
          <a:p>
            <a:r>
              <a:rPr lang="en-US" sz="2400" dirty="0"/>
              <a:t>TESTAMENTARY TRUSTS </a:t>
            </a:r>
          </a:p>
        </p:txBody>
      </p:sp>
    </p:spTree>
    <p:extLst>
      <p:ext uri="{BB962C8B-B14F-4D97-AF65-F5344CB8AC3E}">
        <p14:creationId xmlns:p14="http://schemas.microsoft.com/office/powerpoint/2010/main" val="2381591598"/>
      </p:ext>
    </p:extLst>
  </p:cSld>
  <p:clrMapOvr>
    <a:masterClrMapping/>
  </p:clrMapOvr>
</p:sld>
</file>

<file path=ppt/theme/theme1.xml><?xml version="1.0" encoding="utf-8"?>
<a:theme xmlns:a="http://schemas.openxmlformats.org/drawingml/2006/main" name="Office Theme">
  <a:themeElements>
    <a:clrScheme name="cuddy-feder2">
      <a:dk1>
        <a:srgbClr val="58595B"/>
      </a:dk1>
      <a:lt1>
        <a:srgbClr val="EBEBEB"/>
      </a:lt1>
      <a:dk2>
        <a:srgbClr val="005B7F"/>
      </a:dk2>
      <a:lt2>
        <a:srgbClr val="70CFF0"/>
      </a:lt2>
      <a:accent1>
        <a:srgbClr val="F05A23"/>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 i M a n a g e ! 4 6 4 5 6 7 5 . 1 < / d o c u m e n t i d >  
     < s e n d e r i d > L L E V I N < / s e n d e r i d >  
     < s e n d e r e m a i l > L L E V I N @ C U D D Y F E D E R . C O M < / s e n d e r e m a i l >  
     < l a s t m o d i f i e d > 2 0 2 0 - 1 1 - 3 0 T 1 1 : 1 2 : 3 8 . 0 0 0 0 0 0 0 - 0 5 : 0 0 < / l a s t m o d i f i e d >  
     < d a t a b a s e > i M a n a g e < / d a t a b a s e >  
 < / p r o p e r t i e s > 
</file>

<file path=customXml/itemProps1.xml><?xml version="1.0" encoding="utf-8"?>
<ds:datastoreItem xmlns:ds="http://schemas.openxmlformats.org/officeDocument/2006/customXml" ds:itemID="{57283720-15A5-4E47-B509-495FFA07E6D5}">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otalTime>527</TotalTime>
  <Words>4836</Words>
  <Application>Microsoft Office PowerPoint</Application>
  <PresentationFormat>On-screen Show (4:3)</PresentationFormat>
  <Paragraphs>298</Paragraphs>
  <Slides>36</Slides>
  <Notes>36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Office Theme</vt:lpstr>
      <vt:lpstr>TERMINATING IRREVOCABLE TRUSTS, WEALTH PLANNING AND TRUST PLANNING</vt:lpstr>
      <vt:lpstr>Trust Basics</vt:lpstr>
      <vt:lpstr>Trust Basics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Types of Trusts</vt:lpstr>
      <vt:lpstr>FUNDING THE TRUSTS</vt:lpstr>
      <vt:lpstr>Funding the Trusts</vt:lpstr>
      <vt:lpstr>Funding the Trusts</vt:lpstr>
      <vt:lpstr>Funding the Trusts</vt:lpstr>
      <vt:lpstr>Funding the Trusts</vt:lpstr>
      <vt:lpstr>Funding the Trusts</vt:lpstr>
      <vt:lpstr>Presentation Statements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Client Name, Client Name</dc:title>
  <dc:creator>Steinberger, Ashley C.</dc:creator>
  <cp:lastModifiedBy>Steinberger, Ashley C.</cp:lastModifiedBy>
  <cp:revision>54</cp:revision>
  <dcterms:modified xsi:type="dcterms:W3CDTF">2020-12-28T16:12:07Z</dcterms:modified>
</cp:coreProperties>
</file>